
<file path=[Content_Types].xml><?xml version="1.0" encoding="utf-8"?>
<Types xmlns="http://schemas.openxmlformats.org/package/2006/content-types">
  <Default Extension="emf" ContentType="image/x-emf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revisionInfo.xml" ContentType="application/vnd.ms-powerpoint.revisioninfo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3E4D86-6E80-4979-B0A5-D71B13F368C6}" v="12" dt="2026-07-25T13:46:03.13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0" d="100"/>
          <a:sy n="30" d="100"/>
        </p:scale>
        <p:origin x="936" y="29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10671507"/>
            <a:ext cx="20104099" cy="436007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9741238"/>
            <a:ext cx="20104099" cy="156731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9121" y="204398"/>
            <a:ext cx="12592050" cy="779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20758" y="2848944"/>
            <a:ext cx="9227820" cy="29406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jp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75252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20104100" cy="7471409"/>
            </a:xfrm>
            <a:custGeom>
              <a:avLst/>
              <a:gdLst/>
              <a:ahLst/>
              <a:cxnLst/>
              <a:rect l="l" t="t" r="r" b="b"/>
              <a:pathLst>
                <a:path w="20104100" h="7471409">
                  <a:moveTo>
                    <a:pt x="20104099" y="0"/>
                  </a:moveTo>
                  <a:lnTo>
                    <a:pt x="0" y="0"/>
                  </a:lnTo>
                  <a:lnTo>
                    <a:pt x="0" y="7471385"/>
                  </a:lnTo>
                  <a:lnTo>
                    <a:pt x="20104099" y="7471385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4766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"/>
              <a:ext cx="20104096" cy="11308554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5034973" y="393570"/>
            <a:ext cx="4665980" cy="5537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450" b="1" spc="125" dirty="0">
                <a:solidFill>
                  <a:srgbClr val="FFFFFF"/>
                </a:solidFill>
                <a:latin typeface="Arial"/>
                <a:cs typeface="Arial"/>
              </a:rPr>
              <a:t>POWER</a:t>
            </a:r>
            <a:r>
              <a:rPr sz="3450" b="1" spc="3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450" b="1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3450" b="1" spc="3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450" b="1" spc="135" dirty="0">
                <a:solidFill>
                  <a:srgbClr val="FFFFFF"/>
                </a:solidFill>
                <a:latin typeface="Arial"/>
                <a:cs typeface="Arial"/>
              </a:rPr>
              <a:t>MOBILITY</a:t>
            </a:r>
            <a:endParaRPr sz="34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20758" y="4931844"/>
            <a:ext cx="7402195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dirty="0">
                <a:solidFill>
                  <a:srgbClr val="FFFFFF"/>
                </a:solidFill>
                <a:latin typeface="Arial"/>
                <a:cs typeface="Arial"/>
              </a:rPr>
              <a:t>Arash</a:t>
            </a:r>
            <a:r>
              <a:rPr sz="395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FFFFFF"/>
                </a:solidFill>
                <a:latin typeface="Arial"/>
                <a:cs typeface="Arial"/>
              </a:rPr>
              <a:t>Sadigh</a:t>
            </a:r>
            <a:r>
              <a:rPr sz="395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FFFFFF"/>
                </a:solidFill>
                <a:latin typeface="Arial"/>
                <a:cs typeface="Arial"/>
              </a:rPr>
              <a:t>Ph.D.,</a:t>
            </a:r>
            <a:r>
              <a:rPr sz="395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FFFFFF"/>
                </a:solidFill>
                <a:latin typeface="Arial"/>
                <a:cs typeface="Arial"/>
              </a:rPr>
              <a:t>Iris</a:t>
            </a:r>
            <a:r>
              <a:rPr sz="39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50" spc="-10" dirty="0">
                <a:solidFill>
                  <a:srgbClr val="FFFFFF"/>
                </a:solidFill>
                <a:latin typeface="Arial"/>
                <a:cs typeface="Arial"/>
              </a:rPr>
              <a:t>Shiroma</a:t>
            </a:r>
            <a:endParaRPr sz="3950">
              <a:latin typeface="Arial"/>
              <a:cs typeface="Arial"/>
            </a:endParaRPr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1612785" y="1520856"/>
            <a:ext cx="16450310" cy="27400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90"/>
              </a:spcBef>
              <a:tabLst>
                <a:tab pos="6338570" algn="l"/>
                <a:tab pos="9521825" algn="l"/>
              </a:tabLst>
            </a:pPr>
            <a:r>
              <a:rPr sz="5900" dirty="0">
                <a:solidFill>
                  <a:srgbClr val="FFFFFF"/>
                </a:solidFill>
              </a:rPr>
              <a:t>Electrical</a:t>
            </a:r>
            <a:r>
              <a:rPr sz="5900" spc="-30" dirty="0">
                <a:solidFill>
                  <a:srgbClr val="FFFFFF"/>
                </a:solidFill>
              </a:rPr>
              <a:t> </a:t>
            </a:r>
            <a:r>
              <a:rPr sz="5900" dirty="0">
                <a:solidFill>
                  <a:srgbClr val="FFFFFF"/>
                </a:solidFill>
              </a:rPr>
              <a:t>and</a:t>
            </a:r>
            <a:r>
              <a:rPr sz="5900" spc="15" dirty="0">
                <a:solidFill>
                  <a:srgbClr val="FFFFFF"/>
                </a:solidFill>
              </a:rPr>
              <a:t> </a:t>
            </a:r>
            <a:r>
              <a:rPr sz="5900" dirty="0">
                <a:solidFill>
                  <a:srgbClr val="FFFFFF"/>
                </a:solidFill>
              </a:rPr>
              <a:t>Power</a:t>
            </a:r>
            <a:r>
              <a:rPr sz="5900" spc="-5" dirty="0">
                <a:solidFill>
                  <a:srgbClr val="FFFFFF"/>
                </a:solidFill>
              </a:rPr>
              <a:t> </a:t>
            </a:r>
            <a:r>
              <a:rPr sz="5900" dirty="0">
                <a:solidFill>
                  <a:srgbClr val="FFFFFF"/>
                </a:solidFill>
              </a:rPr>
              <a:t>Quality</a:t>
            </a:r>
            <a:r>
              <a:rPr sz="5900" spc="-5" dirty="0">
                <a:solidFill>
                  <a:srgbClr val="FFFFFF"/>
                </a:solidFill>
              </a:rPr>
              <a:t> </a:t>
            </a:r>
            <a:r>
              <a:rPr sz="5900" spc="-10" dirty="0">
                <a:solidFill>
                  <a:srgbClr val="FFFFFF"/>
                </a:solidFill>
              </a:rPr>
              <a:t>Performance </a:t>
            </a:r>
            <a:r>
              <a:rPr sz="5900" dirty="0">
                <a:solidFill>
                  <a:srgbClr val="FFFFFF"/>
                </a:solidFill>
              </a:rPr>
              <a:t>Evaluation</a:t>
            </a:r>
            <a:r>
              <a:rPr sz="5900" spc="-25" dirty="0">
                <a:solidFill>
                  <a:srgbClr val="FFFFFF"/>
                </a:solidFill>
              </a:rPr>
              <a:t> </a:t>
            </a:r>
            <a:r>
              <a:rPr sz="5900" dirty="0">
                <a:solidFill>
                  <a:srgbClr val="FFFFFF"/>
                </a:solidFill>
              </a:rPr>
              <a:t>of</a:t>
            </a:r>
            <a:r>
              <a:rPr sz="5900" spc="10" dirty="0">
                <a:solidFill>
                  <a:srgbClr val="FFFFFF"/>
                </a:solidFill>
              </a:rPr>
              <a:t> </a:t>
            </a:r>
            <a:r>
              <a:rPr sz="5900" dirty="0">
                <a:solidFill>
                  <a:srgbClr val="FFFFFF"/>
                </a:solidFill>
              </a:rPr>
              <a:t>a</a:t>
            </a:r>
            <a:r>
              <a:rPr sz="5900" spc="-10" dirty="0">
                <a:solidFill>
                  <a:srgbClr val="FFFFFF"/>
                </a:solidFill>
              </a:rPr>
              <a:t> </a:t>
            </a:r>
            <a:r>
              <a:rPr sz="5900" dirty="0">
                <a:solidFill>
                  <a:srgbClr val="FFFFFF"/>
                </a:solidFill>
              </a:rPr>
              <a:t>SiC</a:t>
            </a:r>
            <a:r>
              <a:rPr sz="5900" spc="15" dirty="0">
                <a:solidFill>
                  <a:srgbClr val="FFFFFF"/>
                </a:solidFill>
              </a:rPr>
              <a:t> </a:t>
            </a:r>
            <a:r>
              <a:rPr sz="5900" spc="-10" dirty="0">
                <a:solidFill>
                  <a:srgbClr val="FFFFFF"/>
                </a:solidFill>
              </a:rPr>
              <a:t>Based</a:t>
            </a:r>
            <a:r>
              <a:rPr sz="5900" dirty="0">
                <a:solidFill>
                  <a:srgbClr val="FFFFFF"/>
                </a:solidFill>
              </a:rPr>
              <a:t>	500kW</a:t>
            </a:r>
            <a:r>
              <a:rPr sz="5900" spc="-10" dirty="0">
                <a:solidFill>
                  <a:srgbClr val="FFFFFF"/>
                </a:solidFill>
              </a:rPr>
              <a:t> </a:t>
            </a:r>
            <a:r>
              <a:rPr sz="5900" spc="-20" dirty="0">
                <a:solidFill>
                  <a:srgbClr val="FFFFFF"/>
                </a:solidFill>
              </a:rPr>
              <a:t>High </a:t>
            </a:r>
            <a:r>
              <a:rPr sz="5900" dirty="0">
                <a:solidFill>
                  <a:srgbClr val="FFFFFF"/>
                </a:solidFill>
              </a:rPr>
              <a:t>Temperature</a:t>
            </a:r>
            <a:r>
              <a:rPr sz="5900" spc="-10" dirty="0">
                <a:solidFill>
                  <a:srgbClr val="FFFFFF"/>
                </a:solidFill>
              </a:rPr>
              <a:t> </a:t>
            </a:r>
            <a:r>
              <a:rPr sz="5900" spc="-25" dirty="0">
                <a:solidFill>
                  <a:srgbClr val="FFFFFF"/>
                </a:solidFill>
              </a:rPr>
              <a:t>and</a:t>
            </a:r>
            <a:r>
              <a:rPr sz="5900" dirty="0">
                <a:solidFill>
                  <a:srgbClr val="FFFFFF"/>
                </a:solidFill>
              </a:rPr>
              <a:t>	High</a:t>
            </a:r>
            <a:r>
              <a:rPr sz="5900" spc="30" dirty="0">
                <a:solidFill>
                  <a:srgbClr val="FFFFFF"/>
                </a:solidFill>
              </a:rPr>
              <a:t> </a:t>
            </a:r>
            <a:r>
              <a:rPr sz="5900" spc="-10" dirty="0">
                <a:solidFill>
                  <a:srgbClr val="FFFFFF"/>
                </a:solidFill>
              </a:rPr>
              <a:t>Power-</a:t>
            </a:r>
            <a:r>
              <a:rPr sz="5900" dirty="0">
                <a:solidFill>
                  <a:srgbClr val="FFFFFF"/>
                </a:solidFill>
              </a:rPr>
              <a:t>Density</a:t>
            </a:r>
            <a:r>
              <a:rPr sz="5900" spc="10" dirty="0">
                <a:solidFill>
                  <a:srgbClr val="FFFFFF"/>
                </a:solidFill>
              </a:rPr>
              <a:t> </a:t>
            </a:r>
            <a:r>
              <a:rPr sz="5900" spc="-10" dirty="0">
                <a:solidFill>
                  <a:srgbClr val="FFFFFF"/>
                </a:solidFill>
              </a:rPr>
              <a:t>Inverter</a:t>
            </a:r>
            <a:endParaRPr sz="5900"/>
          </a:p>
        </p:txBody>
      </p:sp>
      <p:sp>
        <p:nvSpPr>
          <p:cNvPr id="10" name="object 10"/>
          <p:cNvSpPr txBox="1"/>
          <p:nvPr/>
        </p:nvSpPr>
        <p:spPr>
          <a:xfrm>
            <a:off x="360224" y="9164933"/>
            <a:ext cx="11596826" cy="61619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DISTRIBUTION</a:t>
            </a:r>
            <a:r>
              <a:rPr sz="1950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STATEMENT</a:t>
            </a:r>
            <a:r>
              <a:rPr sz="195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-25" dirty="0">
                <a:solidFill>
                  <a:srgbClr val="FFFFFF"/>
                </a:solidFill>
                <a:latin typeface="Arial"/>
                <a:cs typeface="Arial"/>
              </a:rPr>
              <a:t>A.</a:t>
            </a:r>
            <a:endParaRPr sz="19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Approved</a:t>
            </a:r>
            <a:r>
              <a:rPr sz="19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195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public</a:t>
            </a:r>
            <a:r>
              <a:rPr sz="195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release;</a:t>
            </a:r>
            <a:r>
              <a:rPr sz="1950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distribution</a:t>
            </a:r>
            <a:r>
              <a:rPr sz="1950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9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unlimited.</a:t>
            </a:r>
            <a:r>
              <a:rPr sz="1950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OPSEC</a:t>
            </a:r>
            <a:r>
              <a:rPr sz="195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#</a:t>
            </a:r>
            <a:r>
              <a:rPr lang="en-US" sz="1950" dirty="0">
                <a:solidFill>
                  <a:srgbClr val="FFFFFF"/>
                </a:solidFill>
                <a:latin typeface="Arial"/>
                <a:cs typeface="Arial"/>
              </a:rPr>
              <a:t>10906</a:t>
            </a:r>
            <a:endParaRPr sz="19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34973" y="393570"/>
            <a:ext cx="4665980" cy="5537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450" b="1" spc="125" dirty="0">
                <a:solidFill>
                  <a:srgbClr val="4767B7"/>
                </a:solidFill>
                <a:latin typeface="Arial"/>
                <a:cs typeface="Arial"/>
              </a:rPr>
              <a:t>POWER</a:t>
            </a:r>
            <a:r>
              <a:rPr sz="3450" b="1" spc="340" dirty="0">
                <a:solidFill>
                  <a:srgbClr val="4767B7"/>
                </a:solidFill>
                <a:latin typeface="Arial"/>
                <a:cs typeface="Arial"/>
              </a:rPr>
              <a:t> </a:t>
            </a:r>
            <a:r>
              <a:rPr sz="3450" b="1" dirty="0">
                <a:solidFill>
                  <a:srgbClr val="4767B7"/>
                </a:solidFill>
                <a:latin typeface="Arial"/>
                <a:cs typeface="Arial"/>
              </a:rPr>
              <a:t>&amp;</a:t>
            </a:r>
            <a:r>
              <a:rPr sz="3450" b="1" spc="340" dirty="0">
                <a:solidFill>
                  <a:srgbClr val="4767B7"/>
                </a:solidFill>
                <a:latin typeface="Arial"/>
                <a:cs typeface="Arial"/>
              </a:rPr>
              <a:t> </a:t>
            </a:r>
            <a:r>
              <a:rPr sz="3450" b="1" spc="135" dirty="0">
                <a:solidFill>
                  <a:srgbClr val="4767B7"/>
                </a:solidFill>
                <a:latin typeface="Arial"/>
                <a:cs typeface="Arial"/>
              </a:rPr>
              <a:t>MOBILITY</a:t>
            </a:r>
            <a:endParaRPr sz="345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Power</a:t>
            </a:r>
            <a:r>
              <a:rPr spc="-175" dirty="0"/>
              <a:t> </a:t>
            </a:r>
            <a:r>
              <a:rPr dirty="0"/>
              <a:t>Quality</a:t>
            </a:r>
            <a:r>
              <a:rPr spc="-200" dirty="0"/>
              <a:t> </a:t>
            </a:r>
            <a:r>
              <a:rPr dirty="0"/>
              <a:t>Performance</a:t>
            </a:r>
            <a:r>
              <a:rPr spc="-180" dirty="0"/>
              <a:t> </a:t>
            </a:r>
            <a:r>
              <a:rPr spc="-10" dirty="0"/>
              <a:t>Evaluation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308262" y="9587825"/>
            <a:ext cx="708977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Arial"/>
                <a:cs typeface="Arial"/>
              </a:rPr>
              <a:t>Fig.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10: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DC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link</a:t>
            </a:r>
            <a:r>
              <a:rPr sz="2300" spc="-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voltage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–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steady</a:t>
            </a:r>
            <a:r>
              <a:rPr sz="2300" spc="-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state at</a:t>
            </a:r>
            <a:r>
              <a:rPr sz="2300" spc="-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350</a:t>
            </a:r>
            <a:r>
              <a:rPr sz="2300" spc="1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kW</a:t>
            </a:r>
            <a:r>
              <a:rPr sz="2300" spc="-10" dirty="0">
                <a:latin typeface="Arial"/>
                <a:cs typeface="Arial"/>
              </a:rPr>
              <a:t> load.</a:t>
            </a:r>
            <a:endParaRPr sz="23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0349" y="1119368"/>
            <a:ext cx="16914495" cy="2337435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483234" indent="-470534">
              <a:lnSpc>
                <a:spcPct val="100000"/>
              </a:lnSpc>
              <a:spcBef>
                <a:spcPts val="890"/>
              </a:spcBef>
              <a:buChar char="•"/>
              <a:tabLst>
                <a:tab pos="483234" algn="l"/>
              </a:tabLst>
            </a:pPr>
            <a:r>
              <a:rPr sz="3300" dirty="0">
                <a:latin typeface="Arial"/>
                <a:cs typeface="Arial"/>
              </a:rPr>
              <a:t>UUT</a:t>
            </a:r>
            <a:r>
              <a:rPr sz="3300" spc="-12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operating</a:t>
            </a:r>
            <a:r>
              <a:rPr sz="3300" spc="-5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at</a:t>
            </a:r>
            <a:r>
              <a:rPr sz="3300" spc="-6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350</a:t>
            </a:r>
            <a:r>
              <a:rPr sz="3300" spc="-6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kW</a:t>
            </a:r>
            <a:r>
              <a:rPr sz="3300" spc="-7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and</a:t>
            </a:r>
            <a:r>
              <a:rPr sz="3300" spc="-6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connected</a:t>
            </a:r>
            <a:r>
              <a:rPr sz="3300" spc="-6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to</a:t>
            </a:r>
            <a:r>
              <a:rPr sz="3300" spc="-7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60</a:t>
            </a:r>
            <a:r>
              <a:rPr sz="3300" spc="-6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Hz</a:t>
            </a:r>
            <a:r>
              <a:rPr sz="3300" spc="-65" dirty="0">
                <a:latin typeface="Arial"/>
                <a:cs typeface="Arial"/>
              </a:rPr>
              <a:t> </a:t>
            </a:r>
            <a:r>
              <a:rPr sz="3300" spc="-10" dirty="0">
                <a:latin typeface="Arial"/>
                <a:cs typeface="Arial"/>
              </a:rPr>
              <a:t>grid.</a:t>
            </a:r>
            <a:endParaRPr sz="3300">
              <a:latin typeface="Arial"/>
              <a:cs typeface="Arial"/>
            </a:endParaRPr>
          </a:p>
          <a:p>
            <a:pPr marL="483234" indent="-470534">
              <a:lnSpc>
                <a:spcPct val="100000"/>
              </a:lnSpc>
              <a:spcBef>
                <a:spcPts val="790"/>
              </a:spcBef>
              <a:buChar char="•"/>
              <a:tabLst>
                <a:tab pos="483234" algn="l"/>
              </a:tabLst>
            </a:pPr>
            <a:r>
              <a:rPr sz="3300" dirty="0">
                <a:latin typeface="Arial"/>
                <a:cs typeface="Arial"/>
              </a:rPr>
              <a:t>UUT</a:t>
            </a:r>
            <a:r>
              <a:rPr sz="3300" spc="-13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commanded</a:t>
            </a:r>
            <a:r>
              <a:rPr sz="3300" spc="-4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to</a:t>
            </a:r>
            <a:r>
              <a:rPr sz="3300" spc="-8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regulate</a:t>
            </a:r>
            <a:r>
              <a:rPr sz="3300" spc="-6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dc</a:t>
            </a:r>
            <a:r>
              <a:rPr sz="3300" spc="-7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link</a:t>
            </a:r>
            <a:r>
              <a:rPr sz="3300" spc="-8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at</a:t>
            </a:r>
            <a:r>
              <a:rPr sz="3300" spc="-7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600</a:t>
            </a:r>
            <a:r>
              <a:rPr sz="3300" spc="-70" dirty="0">
                <a:latin typeface="Arial"/>
                <a:cs typeface="Arial"/>
              </a:rPr>
              <a:t> </a:t>
            </a:r>
            <a:r>
              <a:rPr sz="3300" spc="-20" dirty="0">
                <a:latin typeface="Arial"/>
                <a:cs typeface="Arial"/>
              </a:rPr>
              <a:t>Vdc.</a:t>
            </a:r>
            <a:endParaRPr sz="3300">
              <a:latin typeface="Arial"/>
              <a:cs typeface="Arial"/>
            </a:endParaRPr>
          </a:p>
          <a:p>
            <a:pPr marL="483870" marR="5080" indent="-471805">
              <a:lnSpc>
                <a:spcPct val="100000"/>
              </a:lnSpc>
              <a:spcBef>
                <a:spcPts val="785"/>
              </a:spcBef>
              <a:buChar char="•"/>
              <a:tabLst>
                <a:tab pos="483870" algn="l"/>
              </a:tabLst>
            </a:pPr>
            <a:r>
              <a:rPr sz="3300" dirty="0">
                <a:latin typeface="Arial"/>
                <a:cs typeface="Arial"/>
              </a:rPr>
              <a:t>The</a:t>
            </a:r>
            <a:r>
              <a:rPr sz="3300" spc="-8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measured</a:t>
            </a:r>
            <a:r>
              <a:rPr sz="3300" spc="-6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average</a:t>
            </a:r>
            <a:r>
              <a:rPr sz="3300" spc="-7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voltage</a:t>
            </a:r>
            <a:r>
              <a:rPr sz="3300" spc="-9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is</a:t>
            </a:r>
            <a:r>
              <a:rPr sz="3300" spc="-8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597.4</a:t>
            </a:r>
            <a:r>
              <a:rPr sz="3300" spc="-8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V</a:t>
            </a:r>
            <a:r>
              <a:rPr sz="3300" spc="-9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which</a:t>
            </a:r>
            <a:r>
              <a:rPr sz="3300" spc="-8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is</a:t>
            </a:r>
            <a:r>
              <a:rPr sz="3300" spc="-80" dirty="0">
                <a:latin typeface="Arial"/>
                <a:cs typeface="Arial"/>
              </a:rPr>
              <a:t> </a:t>
            </a:r>
            <a:r>
              <a:rPr sz="3300" spc="-20" dirty="0">
                <a:latin typeface="Arial"/>
                <a:cs typeface="Arial"/>
              </a:rPr>
              <a:t>-</a:t>
            </a:r>
            <a:r>
              <a:rPr sz="3300" dirty="0">
                <a:latin typeface="Arial"/>
                <a:cs typeface="Arial"/>
              </a:rPr>
              <a:t>0.4%</a:t>
            </a:r>
            <a:r>
              <a:rPr sz="3300" spc="-7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below</a:t>
            </a:r>
            <a:r>
              <a:rPr sz="3300" spc="-7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reference</a:t>
            </a:r>
            <a:r>
              <a:rPr sz="3300" spc="-7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value</a:t>
            </a:r>
            <a:r>
              <a:rPr sz="3300" spc="-9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which</a:t>
            </a:r>
            <a:r>
              <a:rPr sz="3300" spc="-75" dirty="0">
                <a:latin typeface="Arial"/>
                <a:cs typeface="Arial"/>
              </a:rPr>
              <a:t> </a:t>
            </a:r>
            <a:r>
              <a:rPr sz="3300" spc="-25" dirty="0">
                <a:latin typeface="Arial"/>
                <a:cs typeface="Arial"/>
              </a:rPr>
              <a:t>is </a:t>
            </a:r>
            <a:r>
              <a:rPr sz="3300" dirty="0">
                <a:latin typeface="Arial"/>
                <a:cs typeface="Arial"/>
              </a:rPr>
              <a:t>within</a:t>
            </a:r>
            <a:r>
              <a:rPr sz="3300" spc="-5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+/-</a:t>
            </a:r>
            <a:r>
              <a:rPr sz="3300" spc="-5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35V</a:t>
            </a:r>
            <a:r>
              <a:rPr sz="3300" spc="-50" dirty="0">
                <a:latin typeface="Arial"/>
                <a:cs typeface="Arial"/>
              </a:rPr>
              <a:t> </a:t>
            </a:r>
            <a:r>
              <a:rPr sz="3300" spc="-10" dirty="0">
                <a:latin typeface="Arial"/>
                <a:cs typeface="Arial"/>
              </a:rPr>
              <a:t>specs.</a:t>
            </a:r>
            <a:endParaRPr sz="3300">
              <a:latin typeface="Arial"/>
              <a:cs typeface="Arial"/>
            </a:endParaRPr>
          </a:p>
        </p:txBody>
      </p:sp>
      <p:grpSp>
        <p:nvGrpSpPr>
          <p:cNvPr id="6" name="object 6" descr="þÿ"/>
          <p:cNvGrpSpPr/>
          <p:nvPr/>
        </p:nvGrpSpPr>
        <p:grpSpPr>
          <a:xfrm>
            <a:off x="11242956" y="3951586"/>
            <a:ext cx="8394065" cy="5603240"/>
            <a:chOff x="11242956" y="3951586"/>
            <a:chExt cx="8394065" cy="5603240"/>
          </a:xfrm>
        </p:grpSpPr>
        <p:pic>
          <p:nvPicPr>
            <p:cNvPr id="7" name="object 7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45574" y="3954206"/>
              <a:ext cx="8388550" cy="559776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244265" y="3952895"/>
              <a:ext cx="8391525" cy="5600700"/>
            </a:xfrm>
            <a:custGeom>
              <a:avLst/>
              <a:gdLst/>
              <a:ahLst/>
              <a:cxnLst/>
              <a:rect l="l" t="t" r="r" b="b"/>
              <a:pathLst>
                <a:path w="8391525" h="5600700">
                  <a:moveTo>
                    <a:pt x="0" y="0"/>
                  </a:moveTo>
                  <a:lnTo>
                    <a:pt x="8391179" y="0"/>
                  </a:lnTo>
                  <a:lnTo>
                    <a:pt x="8391179" y="5600384"/>
                  </a:lnTo>
                  <a:lnTo>
                    <a:pt x="0" y="560038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6285" y="3972603"/>
            <a:ext cx="9839295" cy="557937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68975" y="9587825"/>
            <a:ext cx="877062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Arial"/>
                <a:cs typeface="Arial"/>
              </a:rPr>
              <a:t>Fig.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9: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DC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Link Voltage</a:t>
            </a:r>
            <a:r>
              <a:rPr sz="2300" spc="1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and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UUT</a:t>
            </a:r>
            <a:r>
              <a:rPr sz="2300" spc="2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output</a:t>
            </a:r>
            <a:r>
              <a:rPr sz="2300" spc="-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ac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currents</a:t>
            </a:r>
            <a:r>
              <a:rPr sz="2300" spc="-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at 350kW </a:t>
            </a:r>
            <a:r>
              <a:rPr sz="2300" spc="-10" dirty="0">
                <a:latin typeface="Arial"/>
                <a:cs typeface="Arial"/>
              </a:rPr>
              <a:t>load.</a:t>
            </a:r>
            <a:endParaRPr sz="2300">
              <a:latin typeface="Arial"/>
              <a:cs typeface="Arial"/>
            </a:endParaRPr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43D17EBA-2697-A089-5DC5-34E3307F8621}"/>
              </a:ext>
            </a:extLst>
          </p:cNvPr>
          <p:cNvSpPr txBox="1"/>
          <p:nvPr/>
        </p:nvSpPr>
        <p:spPr>
          <a:xfrm>
            <a:off x="0" y="10390846"/>
            <a:ext cx="20104100" cy="2930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 defTabSz="825500" rtl="0" hangingPunct="0">
              <a:spcBef>
                <a:spcPts val="125"/>
              </a:spcBef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10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STATEMENT</a:t>
            </a:r>
            <a:r>
              <a:rPr lang="en-US" spc="10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spc="-2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A.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Approved</a:t>
            </a:r>
            <a:r>
              <a:rPr lang="en-US" spc="4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for</a:t>
            </a:r>
            <a:r>
              <a:rPr lang="en-US" spc="3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public</a:t>
            </a:r>
            <a:r>
              <a:rPr lang="en-US" spc="6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release;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6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is</a:t>
            </a:r>
            <a:r>
              <a:rPr lang="en-US" spc="4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unlimited.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OPSEC</a:t>
            </a:r>
            <a:r>
              <a:rPr lang="en-US" spc="5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#</a:t>
            </a:r>
            <a:r>
              <a:rPr lang="en-US" spc="3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10906</a:t>
            </a:r>
            <a:endParaRPr lang="en-US" dirty="0">
              <a:solidFill>
                <a:srgbClr val="000000"/>
              </a:solidFill>
              <a:latin typeface="Arial"/>
              <a:cs typeface="Arial"/>
              <a:sym typeface="Helvetica Ligh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34973" y="393570"/>
            <a:ext cx="4665980" cy="5537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450" b="1" spc="125" dirty="0">
                <a:solidFill>
                  <a:srgbClr val="4767B7"/>
                </a:solidFill>
                <a:latin typeface="Arial"/>
                <a:cs typeface="Arial"/>
              </a:rPr>
              <a:t>POWER</a:t>
            </a:r>
            <a:r>
              <a:rPr sz="3450" b="1" spc="340" dirty="0">
                <a:solidFill>
                  <a:srgbClr val="4767B7"/>
                </a:solidFill>
                <a:latin typeface="Arial"/>
                <a:cs typeface="Arial"/>
              </a:rPr>
              <a:t> </a:t>
            </a:r>
            <a:r>
              <a:rPr sz="3450" b="1" dirty="0">
                <a:solidFill>
                  <a:srgbClr val="4767B7"/>
                </a:solidFill>
                <a:latin typeface="Arial"/>
                <a:cs typeface="Arial"/>
              </a:rPr>
              <a:t>&amp;</a:t>
            </a:r>
            <a:r>
              <a:rPr sz="3450" b="1" spc="340" dirty="0">
                <a:solidFill>
                  <a:srgbClr val="4767B7"/>
                </a:solidFill>
                <a:latin typeface="Arial"/>
                <a:cs typeface="Arial"/>
              </a:rPr>
              <a:t> </a:t>
            </a:r>
            <a:r>
              <a:rPr sz="3450" b="1" spc="135" dirty="0">
                <a:solidFill>
                  <a:srgbClr val="4767B7"/>
                </a:solidFill>
                <a:latin typeface="Arial"/>
                <a:cs typeface="Arial"/>
              </a:rPr>
              <a:t>MOBILITY</a:t>
            </a:r>
            <a:endParaRPr sz="345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Power</a:t>
            </a:r>
            <a:r>
              <a:rPr spc="-175" dirty="0"/>
              <a:t> </a:t>
            </a:r>
            <a:r>
              <a:rPr dirty="0"/>
              <a:t>Quality</a:t>
            </a:r>
            <a:r>
              <a:rPr spc="-200" dirty="0"/>
              <a:t> </a:t>
            </a:r>
            <a:r>
              <a:rPr dirty="0"/>
              <a:t>Performance</a:t>
            </a:r>
            <a:r>
              <a:rPr spc="-180" dirty="0"/>
              <a:t> </a:t>
            </a:r>
            <a:r>
              <a:rPr spc="-10" dirty="0"/>
              <a:t>Evaluation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20349" y="1220391"/>
            <a:ext cx="6339840" cy="527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3234" indent="-470534">
              <a:lnSpc>
                <a:spcPct val="100000"/>
              </a:lnSpc>
              <a:spcBef>
                <a:spcPts val="95"/>
              </a:spcBef>
              <a:buChar char="•"/>
              <a:tabLst>
                <a:tab pos="483234" algn="l"/>
              </a:tabLst>
            </a:pPr>
            <a:r>
              <a:rPr sz="3300" dirty="0">
                <a:latin typeface="Arial"/>
                <a:cs typeface="Arial"/>
              </a:rPr>
              <a:t>Frequency</a:t>
            </a:r>
            <a:r>
              <a:rPr sz="3300" spc="-14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spectrum</a:t>
            </a:r>
            <a:r>
              <a:rPr sz="3300" spc="-155" dirty="0">
                <a:latin typeface="Arial"/>
                <a:cs typeface="Arial"/>
              </a:rPr>
              <a:t> </a:t>
            </a:r>
            <a:r>
              <a:rPr sz="3300" spc="-10" dirty="0">
                <a:latin typeface="Arial"/>
                <a:cs typeface="Arial"/>
              </a:rPr>
              <a:t>evaluation</a:t>
            </a:r>
            <a:endParaRPr sz="33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501299" y="8664064"/>
          <a:ext cx="19261453" cy="7023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3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6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64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15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50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02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284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51155">
                <a:tc>
                  <a:txBody>
                    <a:bodyPr/>
                    <a:lstStyle/>
                    <a:p>
                      <a:pPr marL="31750">
                        <a:lnSpc>
                          <a:spcPts val="2545"/>
                        </a:lnSpc>
                        <a:tabLst>
                          <a:tab pos="1080770" algn="l"/>
                          <a:tab pos="1656080" algn="l"/>
                        </a:tabLst>
                      </a:pPr>
                      <a:r>
                        <a:rPr sz="2300" spc="-10" dirty="0">
                          <a:latin typeface="Arial"/>
                          <a:cs typeface="Arial"/>
                        </a:rPr>
                        <a:t>Fig.11:</a:t>
                      </a:r>
                      <a:r>
                        <a:rPr sz="2300" dirty="0">
                          <a:latin typeface="Arial"/>
                          <a:cs typeface="Arial"/>
                        </a:rPr>
                        <a:t>	</a:t>
                      </a:r>
                      <a:r>
                        <a:rPr sz="2300" spc="-25" dirty="0">
                          <a:latin typeface="Arial"/>
                          <a:cs typeface="Arial"/>
                        </a:rPr>
                        <a:t>DC</a:t>
                      </a:r>
                      <a:r>
                        <a:rPr sz="2300" dirty="0">
                          <a:latin typeface="Arial"/>
                          <a:cs typeface="Arial"/>
                        </a:rPr>
                        <a:t>	</a:t>
                      </a:r>
                      <a:r>
                        <a:rPr sz="2300" spc="-20" dirty="0">
                          <a:latin typeface="Arial"/>
                          <a:cs typeface="Arial"/>
                        </a:rPr>
                        <a:t>link</a:t>
                      </a:r>
                      <a:endParaRPr sz="23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ts val="2545"/>
                        </a:lnSpc>
                        <a:tabLst>
                          <a:tab pos="1176655" algn="l"/>
                        </a:tabLst>
                      </a:pPr>
                      <a:r>
                        <a:rPr sz="2300" spc="-10" dirty="0">
                          <a:latin typeface="Arial"/>
                          <a:cs typeface="Arial"/>
                        </a:rPr>
                        <a:t>voltage</a:t>
                      </a:r>
                      <a:r>
                        <a:rPr sz="2300" dirty="0">
                          <a:latin typeface="Arial"/>
                          <a:cs typeface="Arial"/>
                        </a:rPr>
                        <a:t>	</a:t>
                      </a:r>
                      <a:r>
                        <a:rPr sz="2300" spc="-20" dirty="0">
                          <a:latin typeface="Arial"/>
                          <a:cs typeface="Arial"/>
                        </a:rPr>
                        <a:t>with</a:t>
                      </a:r>
                      <a:endParaRPr sz="23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ts val="2545"/>
                        </a:lnSpc>
                      </a:pPr>
                      <a:r>
                        <a:rPr sz="2300" spc="-25" dirty="0">
                          <a:latin typeface="Arial"/>
                          <a:cs typeface="Arial"/>
                        </a:rPr>
                        <a:t>its</a:t>
                      </a:r>
                      <a:endParaRPr sz="23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ts val="2545"/>
                        </a:lnSpc>
                        <a:tabLst>
                          <a:tab pos="764540" algn="l"/>
                        </a:tabLst>
                      </a:pPr>
                      <a:r>
                        <a:rPr sz="2300" spc="-25" dirty="0">
                          <a:latin typeface="Arial"/>
                          <a:cs typeface="Arial"/>
                        </a:rPr>
                        <a:t>FFT</a:t>
                      </a:r>
                      <a:r>
                        <a:rPr sz="2300" dirty="0">
                          <a:latin typeface="Arial"/>
                          <a:cs typeface="Arial"/>
                        </a:rPr>
                        <a:t>	</a:t>
                      </a:r>
                      <a:r>
                        <a:rPr sz="2300" spc="-25" dirty="0">
                          <a:latin typeface="Arial"/>
                          <a:cs typeface="Arial"/>
                        </a:rPr>
                        <a:t>and</a:t>
                      </a:r>
                      <a:endParaRPr sz="23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ts val="2545"/>
                        </a:lnSpc>
                      </a:pPr>
                      <a:r>
                        <a:rPr sz="2300" spc="-25" dirty="0">
                          <a:latin typeface="Arial"/>
                          <a:cs typeface="Arial"/>
                        </a:rPr>
                        <a:t>UUT</a:t>
                      </a:r>
                      <a:endParaRPr sz="23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ts val="2545"/>
                        </a:lnSpc>
                        <a:tabLst>
                          <a:tab pos="1045844" algn="l"/>
                          <a:tab pos="1508125" algn="l"/>
                          <a:tab pos="2722245" algn="l"/>
                        </a:tabLst>
                      </a:pPr>
                      <a:r>
                        <a:rPr sz="2300" spc="-10" dirty="0">
                          <a:latin typeface="Arial"/>
                          <a:cs typeface="Arial"/>
                        </a:rPr>
                        <a:t>output</a:t>
                      </a:r>
                      <a:r>
                        <a:rPr sz="2300" dirty="0">
                          <a:latin typeface="Arial"/>
                          <a:cs typeface="Arial"/>
                        </a:rPr>
                        <a:t>	</a:t>
                      </a:r>
                      <a:r>
                        <a:rPr sz="2300" spc="-25" dirty="0">
                          <a:latin typeface="Arial"/>
                          <a:cs typeface="Arial"/>
                        </a:rPr>
                        <a:t>ac</a:t>
                      </a:r>
                      <a:r>
                        <a:rPr sz="2300" dirty="0">
                          <a:latin typeface="Arial"/>
                          <a:cs typeface="Arial"/>
                        </a:rPr>
                        <a:t>	</a:t>
                      </a:r>
                      <a:r>
                        <a:rPr sz="2300" spc="-10" dirty="0">
                          <a:latin typeface="Arial"/>
                          <a:cs typeface="Arial"/>
                        </a:rPr>
                        <a:t>currents</a:t>
                      </a:r>
                      <a:r>
                        <a:rPr sz="2300" dirty="0">
                          <a:latin typeface="Arial"/>
                          <a:cs typeface="Arial"/>
                        </a:rPr>
                        <a:t>	</a:t>
                      </a:r>
                      <a:r>
                        <a:rPr sz="2300" spc="-25" dirty="0">
                          <a:latin typeface="Arial"/>
                          <a:cs typeface="Arial"/>
                        </a:rPr>
                        <a:t>at</a:t>
                      </a:r>
                      <a:endParaRPr sz="23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82930">
                        <a:lnSpc>
                          <a:spcPts val="2665"/>
                        </a:lnSpc>
                      </a:pPr>
                      <a:r>
                        <a:rPr sz="2300" dirty="0">
                          <a:latin typeface="Arial"/>
                          <a:cs typeface="Arial"/>
                        </a:rPr>
                        <a:t>Fig.</a:t>
                      </a:r>
                      <a:r>
                        <a:rPr sz="2300" spc="2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latin typeface="Arial"/>
                          <a:cs typeface="Arial"/>
                        </a:rPr>
                        <a:t>12:</a:t>
                      </a:r>
                      <a:r>
                        <a:rPr sz="2300" spc="2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latin typeface="Arial"/>
                          <a:cs typeface="Arial"/>
                        </a:rPr>
                        <a:t>DC</a:t>
                      </a:r>
                      <a:r>
                        <a:rPr sz="2300" spc="2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latin typeface="Arial"/>
                          <a:cs typeface="Arial"/>
                        </a:rPr>
                        <a:t>link</a:t>
                      </a:r>
                      <a:r>
                        <a:rPr sz="2300" spc="229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latin typeface="Arial"/>
                          <a:cs typeface="Arial"/>
                        </a:rPr>
                        <a:t>voltage</a:t>
                      </a:r>
                      <a:r>
                        <a:rPr sz="2300" spc="2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latin typeface="Arial"/>
                          <a:cs typeface="Arial"/>
                        </a:rPr>
                        <a:t>frequency</a:t>
                      </a:r>
                      <a:r>
                        <a:rPr sz="2300" spc="2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latin typeface="Arial"/>
                          <a:cs typeface="Arial"/>
                        </a:rPr>
                        <a:t>spectrum</a:t>
                      </a:r>
                      <a:r>
                        <a:rPr sz="2300" spc="2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latin typeface="Arial"/>
                          <a:cs typeface="Arial"/>
                        </a:rPr>
                        <a:t>at</a:t>
                      </a:r>
                      <a:r>
                        <a:rPr sz="2300" spc="2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latin typeface="Arial"/>
                          <a:cs typeface="Arial"/>
                        </a:rPr>
                        <a:t>350</a:t>
                      </a:r>
                      <a:r>
                        <a:rPr sz="2300" spc="2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latin typeface="Arial"/>
                          <a:cs typeface="Arial"/>
                        </a:rPr>
                        <a:t>kW</a:t>
                      </a:r>
                      <a:r>
                        <a:rPr sz="2300" spc="2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latin typeface="Arial"/>
                          <a:cs typeface="Arial"/>
                        </a:rPr>
                        <a:t>load</a:t>
                      </a:r>
                      <a:r>
                        <a:rPr sz="2300" spc="2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300" spc="-25" dirty="0">
                          <a:latin typeface="Arial"/>
                          <a:cs typeface="Arial"/>
                        </a:rPr>
                        <a:t>and</a:t>
                      </a:r>
                      <a:endParaRPr sz="23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155">
                <a:tc>
                  <a:txBody>
                    <a:bodyPr/>
                    <a:lstStyle/>
                    <a:p>
                      <a:pPr marL="31750">
                        <a:lnSpc>
                          <a:spcPts val="2550"/>
                        </a:lnSpc>
                      </a:pPr>
                      <a:r>
                        <a:rPr sz="2300" dirty="0">
                          <a:latin typeface="Arial"/>
                          <a:cs typeface="Arial"/>
                        </a:rPr>
                        <a:t>350kW</a:t>
                      </a:r>
                      <a:r>
                        <a:rPr sz="23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300" spc="-20" dirty="0">
                          <a:latin typeface="Arial"/>
                          <a:cs typeface="Arial"/>
                        </a:rPr>
                        <a:t>load.</a:t>
                      </a:r>
                      <a:endParaRPr sz="23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82295">
                        <a:lnSpc>
                          <a:spcPts val="2665"/>
                        </a:lnSpc>
                      </a:pPr>
                      <a:r>
                        <a:rPr sz="2300" dirty="0">
                          <a:latin typeface="Arial"/>
                          <a:cs typeface="Arial"/>
                        </a:rPr>
                        <a:t>the requirement</a:t>
                      </a:r>
                      <a:r>
                        <a:rPr sz="23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latin typeface="Arial"/>
                          <a:cs typeface="Arial"/>
                        </a:rPr>
                        <a:t>based</a:t>
                      </a:r>
                      <a:r>
                        <a:rPr sz="23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latin typeface="Arial"/>
                          <a:cs typeface="Arial"/>
                        </a:rPr>
                        <a:t>on</a:t>
                      </a:r>
                      <a:r>
                        <a:rPr sz="23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latin typeface="Arial"/>
                          <a:cs typeface="Arial"/>
                        </a:rPr>
                        <a:t>MIL-</a:t>
                      </a:r>
                      <a:r>
                        <a:rPr sz="2300" spc="-10" dirty="0">
                          <a:latin typeface="Arial"/>
                          <a:cs typeface="Arial"/>
                        </a:rPr>
                        <a:t>PRF-GCS600A.</a:t>
                      </a:r>
                      <a:endParaRPr sz="23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661" y="3102188"/>
            <a:ext cx="9566902" cy="5383148"/>
          </a:xfrm>
          <a:prstGeom prst="rect">
            <a:avLst/>
          </a:prstGeom>
        </p:spPr>
      </p:pic>
      <p:grpSp>
        <p:nvGrpSpPr>
          <p:cNvPr id="7" name="object 7" descr="þÿ"/>
          <p:cNvGrpSpPr/>
          <p:nvPr/>
        </p:nvGrpSpPr>
        <p:grpSpPr>
          <a:xfrm>
            <a:off x="11038480" y="3099570"/>
            <a:ext cx="8770620" cy="5388610"/>
            <a:chOff x="11038480" y="3099570"/>
            <a:chExt cx="8770620" cy="5388610"/>
          </a:xfrm>
        </p:grpSpPr>
        <p:pic>
          <p:nvPicPr>
            <p:cNvPr id="8" name="object 8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41098" y="3102188"/>
              <a:ext cx="8765112" cy="538314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039789" y="3100879"/>
              <a:ext cx="8768080" cy="5386070"/>
            </a:xfrm>
            <a:custGeom>
              <a:avLst/>
              <a:gdLst/>
              <a:ahLst/>
              <a:cxnLst/>
              <a:rect l="l" t="t" r="r" b="b"/>
              <a:pathLst>
                <a:path w="8768080" h="5386070">
                  <a:moveTo>
                    <a:pt x="0" y="0"/>
                  </a:moveTo>
                  <a:lnTo>
                    <a:pt x="8767733" y="0"/>
                  </a:lnTo>
                  <a:lnTo>
                    <a:pt x="8767733" y="5385773"/>
                  </a:lnTo>
                  <a:lnTo>
                    <a:pt x="0" y="538577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>
            <a:extLst>
              <a:ext uri="{FF2B5EF4-FFF2-40B4-BE49-F238E27FC236}">
                <a16:creationId xmlns:a16="http://schemas.microsoft.com/office/drawing/2014/main" id="{92F63865-D228-FAE0-54A0-C82A76E4A837}"/>
              </a:ext>
            </a:extLst>
          </p:cNvPr>
          <p:cNvSpPr txBox="1"/>
          <p:nvPr/>
        </p:nvSpPr>
        <p:spPr>
          <a:xfrm>
            <a:off x="0" y="10390846"/>
            <a:ext cx="20104100" cy="2930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 defTabSz="825500" rtl="0" hangingPunct="0">
              <a:spcBef>
                <a:spcPts val="125"/>
              </a:spcBef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10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STATEMENT</a:t>
            </a:r>
            <a:r>
              <a:rPr lang="en-US" spc="10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spc="-2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A.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Approved</a:t>
            </a:r>
            <a:r>
              <a:rPr lang="en-US" spc="4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for</a:t>
            </a:r>
            <a:r>
              <a:rPr lang="en-US" spc="3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public</a:t>
            </a:r>
            <a:r>
              <a:rPr lang="en-US" spc="6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release;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6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is</a:t>
            </a:r>
            <a:r>
              <a:rPr lang="en-US" spc="4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unlimited.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OPSEC</a:t>
            </a:r>
            <a:r>
              <a:rPr lang="en-US" spc="5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#</a:t>
            </a:r>
            <a:r>
              <a:rPr lang="en-US" spc="3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10906</a:t>
            </a:r>
            <a:endParaRPr lang="en-US" dirty="0">
              <a:solidFill>
                <a:srgbClr val="000000"/>
              </a:solidFill>
              <a:latin typeface="Arial"/>
              <a:cs typeface="Arial"/>
              <a:sym typeface="Helvetica Ligh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34973" y="393570"/>
            <a:ext cx="4665980" cy="5537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450" b="1" spc="125" dirty="0">
                <a:solidFill>
                  <a:srgbClr val="4767B7"/>
                </a:solidFill>
                <a:latin typeface="Arial"/>
                <a:cs typeface="Arial"/>
              </a:rPr>
              <a:t>POWER</a:t>
            </a:r>
            <a:r>
              <a:rPr sz="3450" b="1" spc="340" dirty="0">
                <a:solidFill>
                  <a:srgbClr val="4767B7"/>
                </a:solidFill>
                <a:latin typeface="Arial"/>
                <a:cs typeface="Arial"/>
              </a:rPr>
              <a:t> </a:t>
            </a:r>
            <a:r>
              <a:rPr sz="3450" b="1" dirty="0">
                <a:solidFill>
                  <a:srgbClr val="4767B7"/>
                </a:solidFill>
                <a:latin typeface="Arial"/>
                <a:cs typeface="Arial"/>
              </a:rPr>
              <a:t>&amp;</a:t>
            </a:r>
            <a:r>
              <a:rPr sz="3450" b="1" spc="340" dirty="0">
                <a:solidFill>
                  <a:srgbClr val="4767B7"/>
                </a:solidFill>
                <a:latin typeface="Arial"/>
                <a:cs typeface="Arial"/>
              </a:rPr>
              <a:t> </a:t>
            </a:r>
            <a:r>
              <a:rPr sz="3450" b="1" spc="135" dirty="0">
                <a:solidFill>
                  <a:srgbClr val="4767B7"/>
                </a:solidFill>
                <a:latin typeface="Arial"/>
                <a:cs typeface="Arial"/>
              </a:rPr>
              <a:t>MOBILITY</a:t>
            </a:r>
            <a:endParaRPr sz="345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Power</a:t>
            </a:r>
            <a:r>
              <a:rPr spc="-175" dirty="0"/>
              <a:t> </a:t>
            </a:r>
            <a:r>
              <a:rPr dirty="0"/>
              <a:t>Quality</a:t>
            </a:r>
            <a:r>
              <a:rPr spc="-200" dirty="0"/>
              <a:t> </a:t>
            </a:r>
            <a:r>
              <a:rPr dirty="0"/>
              <a:t>Performance</a:t>
            </a:r>
            <a:r>
              <a:rPr spc="-180" dirty="0"/>
              <a:t> </a:t>
            </a:r>
            <a:r>
              <a:rPr spc="-10" dirty="0"/>
              <a:t>Evaluation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86281" y="5352797"/>
            <a:ext cx="893381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Arial"/>
                <a:cs typeface="Arial"/>
              </a:rPr>
              <a:t>Fig.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13: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DC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Link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Voltage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and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UUT</a:t>
            </a:r>
            <a:r>
              <a:rPr sz="2300" spc="2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output</a:t>
            </a:r>
            <a:r>
              <a:rPr sz="2300" spc="-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ac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currents</a:t>
            </a:r>
            <a:r>
              <a:rPr sz="2300" spc="-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at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350kW</a:t>
            </a:r>
            <a:r>
              <a:rPr sz="2300" spc="-10" dirty="0">
                <a:latin typeface="Arial"/>
                <a:cs typeface="Arial"/>
              </a:rPr>
              <a:t> load.</a:t>
            </a:r>
            <a:endParaRPr sz="23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0349" y="1055119"/>
            <a:ext cx="6478270" cy="527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3234" indent="-470534">
              <a:lnSpc>
                <a:spcPct val="100000"/>
              </a:lnSpc>
              <a:spcBef>
                <a:spcPts val="95"/>
              </a:spcBef>
              <a:buChar char="•"/>
              <a:tabLst>
                <a:tab pos="483234" algn="l"/>
              </a:tabLst>
            </a:pPr>
            <a:r>
              <a:rPr sz="3300" dirty="0">
                <a:latin typeface="Arial"/>
                <a:cs typeface="Arial"/>
              </a:rPr>
              <a:t>DC</a:t>
            </a:r>
            <a:r>
              <a:rPr sz="3300" spc="-7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link</a:t>
            </a:r>
            <a:r>
              <a:rPr sz="3300" spc="-7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voltage</a:t>
            </a:r>
            <a:r>
              <a:rPr sz="3300" spc="-8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ripple</a:t>
            </a:r>
            <a:r>
              <a:rPr sz="3300" spc="-60" dirty="0">
                <a:latin typeface="Arial"/>
                <a:cs typeface="Arial"/>
              </a:rPr>
              <a:t> </a:t>
            </a:r>
            <a:r>
              <a:rPr sz="3300" spc="-10" dirty="0">
                <a:latin typeface="Arial"/>
                <a:cs typeface="Arial"/>
              </a:rPr>
              <a:t>evaluation</a:t>
            </a:r>
            <a:endParaRPr sz="33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9661" y="1696383"/>
            <a:ext cx="6467729" cy="3638951"/>
          </a:xfrm>
          <a:prstGeom prst="rect">
            <a:avLst/>
          </a:prstGeom>
        </p:spPr>
      </p:pic>
      <p:grpSp>
        <p:nvGrpSpPr>
          <p:cNvPr id="7" name="object 7" descr="þÿ"/>
          <p:cNvGrpSpPr/>
          <p:nvPr/>
        </p:nvGrpSpPr>
        <p:grpSpPr>
          <a:xfrm>
            <a:off x="12515556" y="930275"/>
            <a:ext cx="5282565" cy="3952240"/>
            <a:chOff x="12515556" y="1095547"/>
            <a:chExt cx="5282565" cy="3952240"/>
          </a:xfrm>
        </p:grpSpPr>
        <p:pic>
          <p:nvPicPr>
            <p:cNvPr id="8" name="object 8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18173" y="1098176"/>
              <a:ext cx="5277324" cy="394653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2516865" y="1096856"/>
              <a:ext cx="5280025" cy="3949700"/>
            </a:xfrm>
            <a:custGeom>
              <a:avLst/>
              <a:gdLst/>
              <a:ahLst/>
              <a:cxnLst/>
              <a:rect l="l" t="t" r="r" b="b"/>
              <a:pathLst>
                <a:path w="5280025" h="3949700">
                  <a:moveTo>
                    <a:pt x="0" y="0"/>
                  </a:moveTo>
                  <a:lnTo>
                    <a:pt x="5279943" y="0"/>
                  </a:lnTo>
                  <a:lnTo>
                    <a:pt x="5279943" y="3949157"/>
                  </a:lnTo>
                  <a:lnTo>
                    <a:pt x="0" y="394915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903774" y="5726045"/>
            <a:ext cx="15894685" cy="4009390"/>
            <a:chOff x="1903774" y="5891317"/>
            <a:chExt cx="15894685" cy="4009390"/>
          </a:xfrm>
        </p:grpSpPr>
        <p:pic>
          <p:nvPicPr>
            <p:cNvPr id="11" name="object 11" descr="þÿ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06392" y="5893935"/>
              <a:ext cx="5277320" cy="400382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905083" y="5892626"/>
              <a:ext cx="5280025" cy="4006850"/>
            </a:xfrm>
            <a:custGeom>
              <a:avLst/>
              <a:gdLst/>
              <a:ahLst/>
              <a:cxnLst/>
              <a:rect l="l" t="t" r="r" b="b"/>
              <a:pathLst>
                <a:path w="5280025" h="4006850">
                  <a:moveTo>
                    <a:pt x="0" y="0"/>
                  </a:moveTo>
                  <a:lnTo>
                    <a:pt x="5279943" y="0"/>
                  </a:lnTo>
                  <a:lnTo>
                    <a:pt x="5279943" y="4006453"/>
                  </a:lnTo>
                  <a:lnTo>
                    <a:pt x="0" y="400645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 descr="þÿ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18173" y="5956520"/>
              <a:ext cx="5277325" cy="393924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2516864" y="5955200"/>
              <a:ext cx="5280025" cy="3942079"/>
            </a:xfrm>
            <a:custGeom>
              <a:avLst/>
              <a:gdLst/>
              <a:ahLst/>
              <a:cxnLst/>
              <a:rect l="l" t="t" r="r" b="b"/>
              <a:pathLst>
                <a:path w="5280025" h="3942079">
                  <a:moveTo>
                    <a:pt x="0" y="0"/>
                  </a:moveTo>
                  <a:lnTo>
                    <a:pt x="5279943" y="0"/>
                  </a:lnTo>
                  <a:lnTo>
                    <a:pt x="5279943" y="3941869"/>
                  </a:lnTo>
                  <a:lnTo>
                    <a:pt x="0" y="394186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0435780" y="4995281"/>
            <a:ext cx="9441180" cy="728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sz="2300" dirty="0">
                <a:latin typeface="Arial"/>
                <a:cs typeface="Arial"/>
              </a:rPr>
              <a:t>Fig.</a:t>
            </a:r>
            <a:r>
              <a:rPr sz="2300" spc="24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14:</a:t>
            </a:r>
            <a:r>
              <a:rPr sz="2300" spc="24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DC</a:t>
            </a:r>
            <a:r>
              <a:rPr sz="2300" spc="24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link</a:t>
            </a:r>
            <a:r>
              <a:rPr sz="2300" spc="254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voltage</a:t>
            </a:r>
            <a:r>
              <a:rPr sz="2300" spc="25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steady</a:t>
            </a:r>
            <a:r>
              <a:rPr sz="2300" spc="25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state</a:t>
            </a:r>
            <a:r>
              <a:rPr sz="2300" spc="25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ac</a:t>
            </a:r>
            <a:r>
              <a:rPr sz="2300" spc="25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ripple</a:t>
            </a:r>
            <a:r>
              <a:rPr sz="2300" spc="25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measured</a:t>
            </a:r>
            <a:r>
              <a:rPr sz="2300" spc="25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with</a:t>
            </a:r>
            <a:r>
              <a:rPr sz="2300" spc="254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100</a:t>
            </a:r>
            <a:r>
              <a:rPr sz="2300" spc="250" dirty="0">
                <a:latin typeface="Arial"/>
                <a:cs typeface="Arial"/>
              </a:rPr>
              <a:t> </a:t>
            </a:r>
            <a:r>
              <a:rPr sz="2300" spc="-25" dirty="0">
                <a:latin typeface="Arial"/>
                <a:cs typeface="Arial"/>
              </a:rPr>
              <a:t>kHz </a:t>
            </a:r>
            <a:r>
              <a:rPr sz="2300" dirty="0">
                <a:latin typeface="Arial"/>
                <a:cs typeface="Arial"/>
              </a:rPr>
              <a:t>BW LPF at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350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kW</a:t>
            </a:r>
            <a:r>
              <a:rPr sz="2300" spc="-10" dirty="0">
                <a:latin typeface="Arial"/>
                <a:cs typeface="Arial"/>
              </a:rPr>
              <a:t> </a:t>
            </a:r>
            <a:r>
              <a:rPr sz="2300" spc="-20" dirty="0">
                <a:latin typeface="Arial"/>
                <a:cs typeface="Arial"/>
              </a:rPr>
              <a:t>load.</a:t>
            </a:r>
            <a:endParaRPr sz="23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6044" y="9748044"/>
            <a:ext cx="9091930" cy="728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00400"/>
              </a:lnSpc>
              <a:spcBef>
                <a:spcPts val="95"/>
              </a:spcBef>
            </a:pPr>
            <a:r>
              <a:rPr sz="2300" dirty="0">
                <a:latin typeface="Arial"/>
                <a:cs typeface="Arial"/>
              </a:rPr>
              <a:t>Fig.</a:t>
            </a:r>
            <a:r>
              <a:rPr sz="2300" spc="23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15:</a:t>
            </a:r>
            <a:r>
              <a:rPr sz="2300" spc="24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DC</a:t>
            </a:r>
            <a:r>
              <a:rPr sz="2300" spc="23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link</a:t>
            </a:r>
            <a:r>
              <a:rPr sz="2300" spc="23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voltage</a:t>
            </a:r>
            <a:r>
              <a:rPr sz="2300" spc="23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steady</a:t>
            </a:r>
            <a:r>
              <a:rPr sz="2300" spc="23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state</a:t>
            </a:r>
            <a:r>
              <a:rPr sz="2300" spc="229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ac</a:t>
            </a:r>
            <a:r>
              <a:rPr sz="2300" spc="23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ripple</a:t>
            </a:r>
            <a:r>
              <a:rPr sz="2300" spc="23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measured</a:t>
            </a:r>
            <a:r>
              <a:rPr sz="2300" spc="229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with</a:t>
            </a:r>
            <a:r>
              <a:rPr sz="2300" spc="23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1</a:t>
            </a:r>
            <a:r>
              <a:rPr sz="2300" spc="245" dirty="0">
                <a:latin typeface="Arial"/>
                <a:cs typeface="Arial"/>
              </a:rPr>
              <a:t> </a:t>
            </a:r>
            <a:r>
              <a:rPr sz="2300" spc="-25" dirty="0">
                <a:latin typeface="Arial"/>
                <a:cs typeface="Arial"/>
              </a:rPr>
              <a:t>kHz </a:t>
            </a:r>
            <a:r>
              <a:rPr sz="2300" dirty="0">
                <a:latin typeface="Arial"/>
                <a:cs typeface="Arial"/>
              </a:rPr>
              <a:t>BW LPF at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350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kW</a:t>
            </a:r>
            <a:r>
              <a:rPr sz="2300" spc="-10" dirty="0">
                <a:latin typeface="Arial"/>
                <a:cs typeface="Arial"/>
              </a:rPr>
              <a:t> </a:t>
            </a:r>
            <a:r>
              <a:rPr sz="2300" spc="-20" dirty="0">
                <a:latin typeface="Arial"/>
                <a:cs typeface="Arial"/>
              </a:rPr>
              <a:t>load.</a:t>
            </a:r>
            <a:endParaRPr sz="23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436073" y="9748044"/>
            <a:ext cx="9441180" cy="728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00400"/>
              </a:lnSpc>
              <a:spcBef>
                <a:spcPts val="95"/>
              </a:spcBef>
            </a:pPr>
            <a:r>
              <a:rPr sz="2300" dirty="0">
                <a:latin typeface="Arial"/>
                <a:cs typeface="Arial"/>
              </a:rPr>
              <a:t>Fig.</a:t>
            </a:r>
            <a:r>
              <a:rPr sz="2300" spc="34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16:</a:t>
            </a:r>
            <a:r>
              <a:rPr sz="2300" spc="33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DC</a:t>
            </a:r>
            <a:r>
              <a:rPr sz="2300" spc="34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link</a:t>
            </a:r>
            <a:r>
              <a:rPr sz="2300" spc="34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voltage</a:t>
            </a:r>
            <a:r>
              <a:rPr sz="2300" spc="35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steady</a:t>
            </a:r>
            <a:r>
              <a:rPr sz="2300" spc="34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state</a:t>
            </a:r>
            <a:r>
              <a:rPr sz="2300" spc="34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ac</a:t>
            </a:r>
            <a:r>
              <a:rPr sz="2300" spc="34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ripple</a:t>
            </a:r>
            <a:r>
              <a:rPr sz="2300" spc="34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measured</a:t>
            </a:r>
            <a:r>
              <a:rPr sz="2300" spc="34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with</a:t>
            </a:r>
            <a:r>
              <a:rPr sz="2300" spc="34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300</a:t>
            </a:r>
            <a:r>
              <a:rPr sz="2300" spc="345" dirty="0">
                <a:latin typeface="Arial"/>
                <a:cs typeface="Arial"/>
              </a:rPr>
              <a:t> </a:t>
            </a:r>
            <a:r>
              <a:rPr sz="2300" spc="-25" dirty="0">
                <a:latin typeface="Arial"/>
                <a:cs typeface="Arial"/>
              </a:rPr>
              <a:t>Hz </a:t>
            </a:r>
            <a:r>
              <a:rPr sz="2300" dirty="0">
                <a:latin typeface="Arial"/>
                <a:cs typeface="Arial"/>
              </a:rPr>
              <a:t>BW LPF at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350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kW</a:t>
            </a:r>
            <a:r>
              <a:rPr sz="2300" spc="-10" dirty="0">
                <a:latin typeface="Arial"/>
                <a:cs typeface="Arial"/>
              </a:rPr>
              <a:t> </a:t>
            </a:r>
            <a:r>
              <a:rPr sz="2300" spc="-20" dirty="0">
                <a:latin typeface="Arial"/>
                <a:cs typeface="Arial"/>
              </a:rPr>
              <a:t>load.</a:t>
            </a:r>
            <a:endParaRPr sz="2300">
              <a:latin typeface="Arial"/>
              <a:cs typeface="Arial"/>
            </a:endParaRPr>
          </a:p>
        </p:txBody>
      </p:sp>
      <p:sp>
        <p:nvSpPr>
          <p:cNvPr id="18" name="object 10">
            <a:extLst>
              <a:ext uri="{FF2B5EF4-FFF2-40B4-BE49-F238E27FC236}">
                <a16:creationId xmlns:a16="http://schemas.microsoft.com/office/drawing/2014/main" id="{871B7C33-63AB-9E9D-4863-ADF2CAD5399A}"/>
              </a:ext>
            </a:extLst>
          </p:cNvPr>
          <p:cNvSpPr txBox="1"/>
          <p:nvPr/>
        </p:nvSpPr>
        <p:spPr>
          <a:xfrm>
            <a:off x="0" y="10390846"/>
            <a:ext cx="20104100" cy="2930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 defTabSz="825500" rtl="0" hangingPunct="0">
              <a:spcBef>
                <a:spcPts val="125"/>
              </a:spcBef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10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STATEMENT</a:t>
            </a:r>
            <a:r>
              <a:rPr lang="en-US" spc="10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spc="-2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A.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Approved</a:t>
            </a:r>
            <a:r>
              <a:rPr lang="en-US" spc="4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for</a:t>
            </a:r>
            <a:r>
              <a:rPr lang="en-US" spc="3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public</a:t>
            </a:r>
            <a:r>
              <a:rPr lang="en-US" spc="6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release;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6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is</a:t>
            </a:r>
            <a:r>
              <a:rPr lang="en-US" spc="4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unlimited.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OPSEC</a:t>
            </a:r>
            <a:r>
              <a:rPr lang="en-US" spc="5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#</a:t>
            </a:r>
            <a:r>
              <a:rPr lang="en-US" spc="3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10906</a:t>
            </a:r>
            <a:endParaRPr lang="en-US" dirty="0">
              <a:solidFill>
                <a:srgbClr val="000000"/>
              </a:solidFill>
              <a:latin typeface="Arial"/>
              <a:cs typeface="Arial"/>
              <a:sym typeface="Helvetica Ligh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34973" y="393570"/>
            <a:ext cx="4665980" cy="5537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450" b="1" spc="125" dirty="0">
                <a:solidFill>
                  <a:srgbClr val="4767B7"/>
                </a:solidFill>
                <a:latin typeface="Arial"/>
                <a:cs typeface="Arial"/>
              </a:rPr>
              <a:t>POWER</a:t>
            </a:r>
            <a:r>
              <a:rPr sz="3450" b="1" spc="340" dirty="0">
                <a:solidFill>
                  <a:srgbClr val="4767B7"/>
                </a:solidFill>
                <a:latin typeface="Arial"/>
                <a:cs typeface="Arial"/>
              </a:rPr>
              <a:t> </a:t>
            </a:r>
            <a:r>
              <a:rPr sz="3450" b="1" dirty="0">
                <a:solidFill>
                  <a:srgbClr val="4767B7"/>
                </a:solidFill>
                <a:latin typeface="Arial"/>
                <a:cs typeface="Arial"/>
              </a:rPr>
              <a:t>&amp;</a:t>
            </a:r>
            <a:r>
              <a:rPr sz="3450" b="1" spc="340" dirty="0">
                <a:solidFill>
                  <a:srgbClr val="4767B7"/>
                </a:solidFill>
                <a:latin typeface="Arial"/>
                <a:cs typeface="Arial"/>
              </a:rPr>
              <a:t> </a:t>
            </a:r>
            <a:r>
              <a:rPr sz="3450" b="1" spc="135" dirty="0">
                <a:solidFill>
                  <a:srgbClr val="4767B7"/>
                </a:solidFill>
                <a:latin typeface="Arial"/>
                <a:cs typeface="Arial"/>
              </a:rPr>
              <a:t>MOBILITY</a:t>
            </a:r>
            <a:endParaRPr sz="345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Power</a:t>
            </a:r>
            <a:r>
              <a:rPr spc="-175" dirty="0"/>
              <a:t> </a:t>
            </a:r>
            <a:r>
              <a:rPr dirty="0"/>
              <a:t>Quality</a:t>
            </a:r>
            <a:r>
              <a:rPr spc="-200" dirty="0"/>
              <a:t> </a:t>
            </a:r>
            <a:r>
              <a:rPr dirty="0"/>
              <a:t>Performance</a:t>
            </a:r>
            <a:r>
              <a:rPr spc="-180" dirty="0"/>
              <a:t> </a:t>
            </a:r>
            <a:r>
              <a:rPr spc="-10" dirty="0"/>
              <a:t>Evaluation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169202" y="8738682"/>
            <a:ext cx="7412355" cy="728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sz="2300" dirty="0">
                <a:latin typeface="Arial"/>
                <a:cs typeface="Arial"/>
              </a:rPr>
              <a:t>Fig.</a:t>
            </a:r>
            <a:r>
              <a:rPr sz="2300" spc="15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18:</a:t>
            </a:r>
            <a:r>
              <a:rPr sz="2300" spc="16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DC</a:t>
            </a:r>
            <a:r>
              <a:rPr sz="2300" spc="16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link</a:t>
            </a:r>
            <a:r>
              <a:rPr sz="2300" spc="15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voltage</a:t>
            </a:r>
            <a:r>
              <a:rPr sz="2300" spc="15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transient</a:t>
            </a:r>
            <a:r>
              <a:rPr sz="2300" spc="15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response</a:t>
            </a:r>
            <a:r>
              <a:rPr sz="2300" spc="15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with</a:t>
            </a:r>
            <a:r>
              <a:rPr sz="2300" spc="16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125</a:t>
            </a:r>
            <a:r>
              <a:rPr sz="2300" spc="155" dirty="0">
                <a:latin typeface="Arial"/>
                <a:cs typeface="Arial"/>
              </a:rPr>
              <a:t> </a:t>
            </a:r>
            <a:r>
              <a:rPr sz="2300" spc="-25" dirty="0">
                <a:latin typeface="Arial"/>
                <a:cs typeface="Arial"/>
              </a:rPr>
              <a:t>kW </a:t>
            </a:r>
            <a:r>
              <a:rPr sz="2300" dirty="0">
                <a:latin typeface="Arial"/>
                <a:cs typeface="Arial"/>
              </a:rPr>
              <a:t>dc</a:t>
            </a:r>
            <a:r>
              <a:rPr sz="2300" spc="-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step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spc="-10" dirty="0">
                <a:latin typeface="Arial"/>
                <a:cs typeface="Arial"/>
              </a:rPr>
              <a:t>load.</a:t>
            </a:r>
            <a:endParaRPr sz="23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0349" y="1220391"/>
            <a:ext cx="9295765" cy="527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3234" indent="-470534">
              <a:lnSpc>
                <a:spcPct val="100000"/>
              </a:lnSpc>
              <a:spcBef>
                <a:spcPts val="95"/>
              </a:spcBef>
              <a:buChar char="•"/>
              <a:tabLst>
                <a:tab pos="483234" algn="l"/>
              </a:tabLst>
            </a:pPr>
            <a:r>
              <a:rPr sz="3300" dirty="0">
                <a:latin typeface="Arial"/>
                <a:cs typeface="Arial"/>
              </a:rPr>
              <a:t>Step</a:t>
            </a:r>
            <a:r>
              <a:rPr sz="3300" spc="-7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load</a:t>
            </a:r>
            <a:r>
              <a:rPr sz="3300" spc="-6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transient</a:t>
            </a:r>
            <a:r>
              <a:rPr sz="3300" spc="-6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and</a:t>
            </a:r>
            <a:r>
              <a:rPr sz="3300" spc="-7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load</a:t>
            </a:r>
            <a:r>
              <a:rPr sz="3300" spc="-6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ramp</a:t>
            </a:r>
            <a:r>
              <a:rPr sz="3300" spc="-6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up</a:t>
            </a:r>
            <a:r>
              <a:rPr sz="3300" spc="-7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and</a:t>
            </a:r>
            <a:r>
              <a:rPr sz="3300" spc="-70" dirty="0">
                <a:latin typeface="Arial"/>
                <a:cs typeface="Arial"/>
              </a:rPr>
              <a:t> </a:t>
            </a:r>
            <a:r>
              <a:rPr sz="3300" spc="-20" dirty="0">
                <a:latin typeface="Arial"/>
                <a:cs typeface="Arial"/>
              </a:rPr>
              <a:t>down</a:t>
            </a:r>
            <a:endParaRPr sz="3300">
              <a:latin typeface="Arial"/>
              <a:cs typeface="Arial"/>
            </a:endParaRPr>
          </a:p>
        </p:txBody>
      </p:sp>
      <p:grpSp>
        <p:nvGrpSpPr>
          <p:cNvPr id="6" name="object 6" descr="þÿ"/>
          <p:cNvGrpSpPr/>
          <p:nvPr/>
        </p:nvGrpSpPr>
        <p:grpSpPr>
          <a:xfrm>
            <a:off x="12104186" y="2976946"/>
            <a:ext cx="7545070" cy="5659755"/>
            <a:chOff x="12104186" y="2976946"/>
            <a:chExt cx="7545070" cy="5659755"/>
          </a:xfrm>
        </p:grpSpPr>
        <p:pic>
          <p:nvPicPr>
            <p:cNvPr id="7" name="object 7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06804" y="2979565"/>
              <a:ext cx="7539634" cy="565426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2105495" y="2978254"/>
              <a:ext cx="7542530" cy="5657215"/>
            </a:xfrm>
            <a:custGeom>
              <a:avLst/>
              <a:gdLst/>
              <a:ahLst/>
              <a:cxnLst/>
              <a:rect l="l" t="t" r="r" b="b"/>
              <a:pathLst>
                <a:path w="7542530" h="5657215">
                  <a:moveTo>
                    <a:pt x="0" y="0"/>
                  </a:moveTo>
                  <a:lnTo>
                    <a:pt x="7542252" y="0"/>
                  </a:lnTo>
                  <a:lnTo>
                    <a:pt x="7542252" y="5656895"/>
                  </a:lnTo>
                  <a:lnTo>
                    <a:pt x="0" y="565689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2694" y="2979574"/>
            <a:ext cx="10077116" cy="565426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45380" y="8738680"/>
            <a:ext cx="9951085" cy="728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00400"/>
              </a:lnSpc>
              <a:spcBef>
                <a:spcPts val="95"/>
              </a:spcBef>
            </a:pPr>
            <a:r>
              <a:rPr sz="2300" dirty="0">
                <a:latin typeface="Arial"/>
                <a:cs typeface="Arial"/>
              </a:rPr>
              <a:t>Fig.</a:t>
            </a:r>
            <a:r>
              <a:rPr sz="2300" spc="204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17:</a:t>
            </a:r>
            <a:r>
              <a:rPr sz="2300" spc="204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DC</a:t>
            </a:r>
            <a:r>
              <a:rPr sz="2300" spc="2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link</a:t>
            </a:r>
            <a:r>
              <a:rPr sz="2300" spc="204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voltage</a:t>
            </a:r>
            <a:r>
              <a:rPr sz="2300" spc="2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transient</a:t>
            </a:r>
            <a:r>
              <a:rPr sz="2300" spc="20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response</a:t>
            </a:r>
            <a:r>
              <a:rPr sz="2300" spc="204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with</a:t>
            </a:r>
            <a:r>
              <a:rPr sz="2300" spc="2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ramping</a:t>
            </a:r>
            <a:r>
              <a:rPr sz="2300" spc="20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up</a:t>
            </a:r>
            <a:r>
              <a:rPr sz="2300" spc="2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and</a:t>
            </a:r>
            <a:r>
              <a:rPr sz="2300" spc="204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down</a:t>
            </a:r>
            <a:r>
              <a:rPr sz="2300" spc="204" dirty="0">
                <a:latin typeface="Arial"/>
                <a:cs typeface="Arial"/>
              </a:rPr>
              <a:t> </a:t>
            </a:r>
            <a:r>
              <a:rPr sz="2300" spc="-25" dirty="0">
                <a:latin typeface="Arial"/>
                <a:cs typeface="Arial"/>
              </a:rPr>
              <a:t>350 </a:t>
            </a:r>
            <a:r>
              <a:rPr sz="2300" dirty="0">
                <a:latin typeface="Arial"/>
                <a:cs typeface="Arial"/>
              </a:rPr>
              <a:t>kW</a:t>
            </a:r>
            <a:r>
              <a:rPr sz="2300" spc="-1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load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spc="-10" dirty="0">
                <a:latin typeface="Arial"/>
                <a:cs typeface="Arial"/>
              </a:rPr>
              <a:t>(350kW/s).</a:t>
            </a:r>
            <a:endParaRPr sz="2300">
              <a:latin typeface="Arial"/>
              <a:cs typeface="Arial"/>
            </a:endParaRPr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D2EC8991-2D7F-713F-FF06-FB7CBA390F82}"/>
              </a:ext>
            </a:extLst>
          </p:cNvPr>
          <p:cNvSpPr txBox="1"/>
          <p:nvPr/>
        </p:nvSpPr>
        <p:spPr>
          <a:xfrm>
            <a:off x="0" y="10390846"/>
            <a:ext cx="20104100" cy="2930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 defTabSz="825500" rtl="0" hangingPunct="0">
              <a:spcBef>
                <a:spcPts val="125"/>
              </a:spcBef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10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STATEMENT</a:t>
            </a:r>
            <a:r>
              <a:rPr lang="en-US" spc="10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spc="-2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A.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Approved</a:t>
            </a:r>
            <a:r>
              <a:rPr lang="en-US" spc="4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for</a:t>
            </a:r>
            <a:r>
              <a:rPr lang="en-US" spc="3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public</a:t>
            </a:r>
            <a:r>
              <a:rPr lang="en-US" spc="6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release;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6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is</a:t>
            </a:r>
            <a:r>
              <a:rPr lang="en-US" spc="4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unlimited.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OPSEC</a:t>
            </a:r>
            <a:r>
              <a:rPr lang="en-US" spc="5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#</a:t>
            </a:r>
            <a:r>
              <a:rPr lang="en-US" spc="3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10906</a:t>
            </a:r>
            <a:endParaRPr lang="en-US" dirty="0">
              <a:solidFill>
                <a:srgbClr val="000000"/>
              </a:solidFill>
              <a:latin typeface="Arial"/>
              <a:cs typeface="Arial"/>
              <a:sym typeface="Helvetica Ligh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34973" y="393570"/>
            <a:ext cx="4665980" cy="5537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450" b="1" spc="125" dirty="0">
                <a:solidFill>
                  <a:srgbClr val="4767B7"/>
                </a:solidFill>
                <a:latin typeface="Arial"/>
                <a:cs typeface="Arial"/>
              </a:rPr>
              <a:t>POWER</a:t>
            </a:r>
            <a:r>
              <a:rPr sz="3450" b="1" spc="340" dirty="0">
                <a:solidFill>
                  <a:srgbClr val="4767B7"/>
                </a:solidFill>
                <a:latin typeface="Arial"/>
                <a:cs typeface="Arial"/>
              </a:rPr>
              <a:t> </a:t>
            </a:r>
            <a:r>
              <a:rPr sz="3450" b="1" dirty="0">
                <a:solidFill>
                  <a:srgbClr val="4767B7"/>
                </a:solidFill>
                <a:latin typeface="Arial"/>
                <a:cs typeface="Arial"/>
              </a:rPr>
              <a:t>&amp;</a:t>
            </a:r>
            <a:r>
              <a:rPr sz="3450" b="1" spc="340" dirty="0">
                <a:solidFill>
                  <a:srgbClr val="4767B7"/>
                </a:solidFill>
                <a:latin typeface="Arial"/>
                <a:cs typeface="Arial"/>
              </a:rPr>
              <a:t> </a:t>
            </a:r>
            <a:r>
              <a:rPr sz="3450" b="1" spc="135" dirty="0">
                <a:solidFill>
                  <a:srgbClr val="4767B7"/>
                </a:solidFill>
                <a:latin typeface="Arial"/>
                <a:cs typeface="Arial"/>
              </a:rPr>
              <a:t>MOBILITY</a:t>
            </a:r>
            <a:endParaRPr sz="345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Conclusion</a:t>
            </a:r>
            <a:r>
              <a:rPr spc="-185" dirty="0"/>
              <a:t> </a:t>
            </a:r>
            <a:r>
              <a:rPr dirty="0"/>
              <a:t>and</a:t>
            </a:r>
            <a:r>
              <a:rPr spc="-185" dirty="0"/>
              <a:t> </a:t>
            </a:r>
            <a:r>
              <a:rPr dirty="0"/>
              <a:t>Future</a:t>
            </a:r>
            <a:r>
              <a:rPr spc="-185" dirty="0"/>
              <a:t> </a:t>
            </a:r>
            <a:r>
              <a:rPr spc="-20" dirty="0"/>
              <a:t>Work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20349" y="1094237"/>
            <a:ext cx="17828895" cy="8057515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294640" indent="-281940">
              <a:lnSpc>
                <a:spcPct val="100000"/>
              </a:lnSpc>
              <a:spcBef>
                <a:spcPts val="1085"/>
              </a:spcBef>
              <a:buChar char="•"/>
              <a:tabLst>
                <a:tab pos="294640" algn="l"/>
              </a:tabLst>
            </a:pPr>
            <a:r>
              <a:rPr sz="3300" dirty="0">
                <a:latin typeface="Arial"/>
                <a:cs typeface="Arial"/>
              </a:rPr>
              <a:t>Power</a:t>
            </a:r>
            <a:r>
              <a:rPr sz="3300" spc="-8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quality</a:t>
            </a:r>
            <a:r>
              <a:rPr sz="3300" spc="-8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performance</a:t>
            </a:r>
            <a:r>
              <a:rPr sz="3300" spc="-6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evaluation</a:t>
            </a:r>
            <a:r>
              <a:rPr sz="3300" spc="-7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based</a:t>
            </a:r>
            <a:r>
              <a:rPr sz="3300" spc="-8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on</a:t>
            </a:r>
            <a:r>
              <a:rPr sz="3300" spc="-100" dirty="0">
                <a:latin typeface="Arial"/>
                <a:cs typeface="Arial"/>
              </a:rPr>
              <a:t> </a:t>
            </a:r>
            <a:r>
              <a:rPr sz="3300" spc="-25" dirty="0">
                <a:latin typeface="Arial"/>
                <a:cs typeface="Arial"/>
              </a:rPr>
              <a:t>MIL-</a:t>
            </a:r>
            <a:r>
              <a:rPr sz="3300" spc="-30" dirty="0">
                <a:latin typeface="Arial"/>
                <a:cs typeface="Arial"/>
              </a:rPr>
              <a:t>PRF-</a:t>
            </a:r>
            <a:r>
              <a:rPr sz="3300" spc="-10" dirty="0">
                <a:latin typeface="Arial"/>
                <a:cs typeface="Arial"/>
              </a:rPr>
              <a:t>GCS600A</a:t>
            </a:r>
            <a:r>
              <a:rPr sz="3300" spc="-21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for</a:t>
            </a:r>
            <a:r>
              <a:rPr sz="3300" spc="-9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600</a:t>
            </a:r>
            <a:r>
              <a:rPr sz="3300" spc="-8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Vdc</a:t>
            </a:r>
            <a:r>
              <a:rPr sz="3300" spc="-90" dirty="0">
                <a:latin typeface="Arial"/>
                <a:cs typeface="Arial"/>
              </a:rPr>
              <a:t> </a:t>
            </a:r>
            <a:r>
              <a:rPr sz="3300" spc="-10" dirty="0">
                <a:latin typeface="Arial"/>
                <a:cs typeface="Arial"/>
              </a:rPr>
              <a:t>system.</a:t>
            </a:r>
            <a:endParaRPr sz="3300">
              <a:latin typeface="Arial"/>
              <a:cs typeface="Arial"/>
            </a:endParaRPr>
          </a:p>
          <a:p>
            <a:pPr marL="294640" indent="-281940">
              <a:lnSpc>
                <a:spcPct val="100000"/>
              </a:lnSpc>
              <a:spcBef>
                <a:spcPts val="990"/>
              </a:spcBef>
              <a:buChar char="•"/>
              <a:tabLst>
                <a:tab pos="294640" algn="l"/>
              </a:tabLst>
            </a:pPr>
            <a:r>
              <a:rPr sz="3300" spc="-55" dirty="0">
                <a:latin typeface="Arial"/>
                <a:cs typeface="Arial"/>
              </a:rPr>
              <a:t>Tests</a:t>
            </a:r>
            <a:r>
              <a:rPr sz="3300" spc="-8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were</a:t>
            </a:r>
            <a:r>
              <a:rPr sz="3300" spc="-6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conducted</a:t>
            </a:r>
            <a:r>
              <a:rPr sz="3300" spc="-6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at</a:t>
            </a:r>
            <a:r>
              <a:rPr sz="3300" spc="-7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350</a:t>
            </a:r>
            <a:r>
              <a:rPr sz="3300" spc="-6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kW</a:t>
            </a:r>
            <a:r>
              <a:rPr sz="3300" spc="-8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steady</a:t>
            </a:r>
            <a:r>
              <a:rPr sz="3300" spc="-7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state</a:t>
            </a:r>
            <a:r>
              <a:rPr sz="3300" spc="-8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and</a:t>
            </a:r>
            <a:r>
              <a:rPr sz="3300" spc="-6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125</a:t>
            </a:r>
            <a:r>
              <a:rPr sz="3300" spc="-7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kW</a:t>
            </a:r>
            <a:r>
              <a:rPr sz="3300" spc="-8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load</a:t>
            </a:r>
            <a:r>
              <a:rPr sz="3300" spc="-70" dirty="0">
                <a:latin typeface="Arial"/>
                <a:cs typeface="Arial"/>
              </a:rPr>
              <a:t> </a:t>
            </a:r>
            <a:r>
              <a:rPr sz="3300" spc="-10" dirty="0">
                <a:latin typeface="Arial"/>
                <a:cs typeface="Arial"/>
              </a:rPr>
              <a:t>transient.</a:t>
            </a:r>
            <a:endParaRPr sz="3300">
              <a:latin typeface="Arial"/>
              <a:cs typeface="Arial"/>
            </a:endParaRPr>
          </a:p>
          <a:p>
            <a:pPr marL="294005" marR="5080" indent="-281940">
              <a:lnSpc>
                <a:spcPct val="100000"/>
              </a:lnSpc>
              <a:spcBef>
                <a:spcPts val="985"/>
              </a:spcBef>
              <a:buChar char="•"/>
              <a:tabLst>
                <a:tab pos="295910" algn="l"/>
              </a:tabLst>
            </a:pPr>
            <a:r>
              <a:rPr sz="3300" dirty="0">
                <a:latin typeface="Arial"/>
                <a:cs typeface="Arial"/>
              </a:rPr>
              <a:t>Results</a:t>
            </a:r>
            <a:r>
              <a:rPr sz="3300" spc="-2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confirmed</a:t>
            </a:r>
            <a:r>
              <a:rPr sz="3300" spc="-2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that</a:t>
            </a:r>
            <a:r>
              <a:rPr sz="3300" spc="-2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the</a:t>
            </a:r>
            <a:r>
              <a:rPr sz="3300" spc="-25" dirty="0">
                <a:latin typeface="Arial"/>
                <a:cs typeface="Arial"/>
              </a:rPr>
              <a:t> DC-</a:t>
            </a:r>
            <a:r>
              <a:rPr sz="3300" dirty="0">
                <a:latin typeface="Arial"/>
                <a:cs typeface="Arial"/>
              </a:rPr>
              <a:t>1000</a:t>
            </a:r>
            <a:r>
              <a:rPr sz="3300" spc="-2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Inverter</a:t>
            </a:r>
            <a:r>
              <a:rPr sz="3300" spc="-2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is</a:t>
            </a:r>
            <a:r>
              <a:rPr sz="3300" spc="-2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capable</a:t>
            </a:r>
            <a:r>
              <a:rPr sz="3300" spc="-1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of</a:t>
            </a:r>
            <a:r>
              <a:rPr sz="3300" spc="-2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regulating</a:t>
            </a:r>
            <a:r>
              <a:rPr sz="3300" spc="-1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dc</a:t>
            </a:r>
            <a:r>
              <a:rPr sz="3300" spc="-2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link</a:t>
            </a:r>
            <a:r>
              <a:rPr sz="3300" spc="-2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voltage</a:t>
            </a:r>
            <a:r>
              <a:rPr sz="3300" spc="-2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at</a:t>
            </a:r>
            <a:r>
              <a:rPr sz="3300" spc="-1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597.4</a:t>
            </a:r>
            <a:r>
              <a:rPr sz="3300" spc="-20" dirty="0">
                <a:latin typeface="Arial"/>
                <a:cs typeface="Arial"/>
              </a:rPr>
              <a:t> </a:t>
            </a:r>
            <a:r>
              <a:rPr sz="3300" spc="-50" dirty="0">
                <a:latin typeface="Arial"/>
                <a:cs typeface="Arial"/>
              </a:rPr>
              <a:t>V 	</a:t>
            </a:r>
            <a:r>
              <a:rPr sz="3300" dirty="0">
                <a:latin typeface="Arial"/>
                <a:cs typeface="Arial"/>
              </a:rPr>
              <a:t>(average</a:t>
            </a:r>
            <a:r>
              <a:rPr sz="3300" spc="-135" dirty="0">
                <a:latin typeface="Arial"/>
                <a:cs typeface="Arial"/>
              </a:rPr>
              <a:t> </a:t>
            </a:r>
            <a:r>
              <a:rPr sz="3300" spc="-10" dirty="0">
                <a:latin typeface="Arial"/>
                <a:cs typeface="Arial"/>
              </a:rPr>
              <a:t>voltage).</a:t>
            </a:r>
            <a:endParaRPr sz="3300">
              <a:latin typeface="Arial"/>
              <a:cs typeface="Arial"/>
            </a:endParaRPr>
          </a:p>
          <a:p>
            <a:pPr marL="294005" marR="5715" indent="-281940">
              <a:lnSpc>
                <a:spcPct val="100000"/>
              </a:lnSpc>
              <a:spcBef>
                <a:spcPts val="985"/>
              </a:spcBef>
              <a:buChar char="•"/>
              <a:tabLst>
                <a:tab pos="295275" algn="l"/>
              </a:tabLst>
            </a:pPr>
            <a:r>
              <a:rPr sz="3300" dirty="0">
                <a:latin typeface="Arial"/>
                <a:cs typeface="Arial"/>
              </a:rPr>
              <a:t>The</a:t>
            </a:r>
            <a:r>
              <a:rPr sz="3300" spc="9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UUT</a:t>
            </a:r>
            <a:r>
              <a:rPr sz="3300" spc="3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was</a:t>
            </a:r>
            <a:r>
              <a:rPr sz="3300" spc="10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capable</a:t>
            </a:r>
            <a:r>
              <a:rPr sz="3300" spc="10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of</a:t>
            </a:r>
            <a:r>
              <a:rPr sz="3300" spc="114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regulating</a:t>
            </a:r>
            <a:r>
              <a:rPr sz="3300" spc="10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the</a:t>
            </a:r>
            <a:r>
              <a:rPr sz="3300" spc="114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dc</a:t>
            </a:r>
            <a:r>
              <a:rPr sz="3300" spc="10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voltage</a:t>
            </a:r>
            <a:r>
              <a:rPr sz="3300" spc="10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back</a:t>
            </a:r>
            <a:r>
              <a:rPr sz="3300" spc="11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to</a:t>
            </a:r>
            <a:r>
              <a:rPr sz="3300" spc="9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its</a:t>
            </a:r>
            <a:r>
              <a:rPr sz="3300" spc="10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reference</a:t>
            </a:r>
            <a:r>
              <a:rPr sz="3300" spc="11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value</a:t>
            </a:r>
            <a:r>
              <a:rPr sz="3300" spc="11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at</a:t>
            </a:r>
            <a:r>
              <a:rPr sz="3300" spc="10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600</a:t>
            </a:r>
            <a:r>
              <a:rPr sz="3300" spc="114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V</a:t>
            </a:r>
            <a:r>
              <a:rPr sz="3300" spc="100" dirty="0">
                <a:latin typeface="Arial"/>
                <a:cs typeface="Arial"/>
              </a:rPr>
              <a:t> </a:t>
            </a:r>
            <a:r>
              <a:rPr sz="3300" spc="-10" dirty="0">
                <a:latin typeface="Arial"/>
                <a:cs typeface="Arial"/>
              </a:rPr>
              <a:t>within 	</a:t>
            </a:r>
            <a:r>
              <a:rPr sz="3300" dirty="0">
                <a:latin typeface="Arial"/>
                <a:cs typeface="Arial"/>
              </a:rPr>
              <a:t>15</a:t>
            </a:r>
            <a:r>
              <a:rPr sz="3300" spc="-5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ms</a:t>
            </a:r>
            <a:r>
              <a:rPr sz="3300" spc="-5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after</a:t>
            </a:r>
            <a:r>
              <a:rPr sz="3300" spc="-5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125</a:t>
            </a:r>
            <a:r>
              <a:rPr sz="3300" spc="-5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kW</a:t>
            </a:r>
            <a:r>
              <a:rPr sz="3300" spc="-5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step</a:t>
            </a:r>
            <a:r>
              <a:rPr sz="3300" spc="-5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load</a:t>
            </a:r>
            <a:r>
              <a:rPr sz="3300" spc="-4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is</a:t>
            </a:r>
            <a:r>
              <a:rPr sz="3300" spc="-5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applied</a:t>
            </a:r>
            <a:r>
              <a:rPr sz="3300" spc="-4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at</a:t>
            </a:r>
            <a:r>
              <a:rPr sz="3300" spc="-5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dc</a:t>
            </a:r>
            <a:r>
              <a:rPr sz="3300" spc="-50" dirty="0">
                <a:latin typeface="Arial"/>
                <a:cs typeface="Arial"/>
              </a:rPr>
              <a:t> </a:t>
            </a:r>
            <a:r>
              <a:rPr sz="3300" spc="-10" dirty="0">
                <a:latin typeface="Arial"/>
                <a:cs typeface="Arial"/>
              </a:rPr>
              <a:t>link.</a:t>
            </a:r>
            <a:endParaRPr sz="3300">
              <a:latin typeface="Arial"/>
              <a:cs typeface="Arial"/>
            </a:endParaRPr>
          </a:p>
          <a:p>
            <a:pPr marL="626110" marR="5080" indent="-236854">
              <a:lnSpc>
                <a:spcPct val="100600"/>
              </a:lnSpc>
              <a:spcBef>
                <a:spcPts val="994"/>
              </a:spcBef>
            </a:pPr>
            <a:r>
              <a:rPr sz="2950" spc="204" dirty="0">
                <a:latin typeface="Arial"/>
                <a:cs typeface="Arial"/>
              </a:rPr>
              <a:t>–</a:t>
            </a:r>
            <a:r>
              <a:rPr sz="2950" dirty="0">
                <a:latin typeface="Arial"/>
                <a:cs typeface="Arial"/>
              </a:rPr>
              <a:t>Over-</a:t>
            </a:r>
            <a:r>
              <a:rPr sz="2950" spc="22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and</a:t>
            </a:r>
            <a:r>
              <a:rPr sz="2950" spc="220" dirty="0">
                <a:latin typeface="Arial"/>
                <a:cs typeface="Arial"/>
              </a:rPr>
              <a:t> </a:t>
            </a:r>
            <a:r>
              <a:rPr sz="2950" spc="-10" dirty="0">
                <a:latin typeface="Arial"/>
                <a:cs typeface="Arial"/>
              </a:rPr>
              <a:t>under-</a:t>
            </a:r>
            <a:r>
              <a:rPr sz="2950" dirty="0">
                <a:latin typeface="Arial"/>
                <a:cs typeface="Arial"/>
              </a:rPr>
              <a:t>shoot</a:t>
            </a:r>
            <a:r>
              <a:rPr sz="2950" spc="21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response</a:t>
            </a:r>
            <a:r>
              <a:rPr sz="2950" spc="22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needs</a:t>
            </a:r>
            <a:r>
              <a:rPr sz="2950" spc="22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further</a:t>
            </a:r>
            <a:r>
              <a:rPr sz="2950" spc="21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tuning</a:t>
            </a:r>
            <a:r>
              <a:rPr sz="2950" spc="22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of</a:t>
            </a:r>
            <a:r>
              <a:rPr sz="2950" spc="21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voltage</a:t>
            </a:r>
            <a:r>
              <a:rPr sz="2950" spc="21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and</a:t>
            </a:r>
            <a:r>
              <a:rPr sz="2950" spc="22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current</a:t>
            </a:r>
            <a:r>
              <a:rPr sz="2950" spc="21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control</a:t>
            </a:r>
            <a:r>
              <a:rPr sz="2950" spc="22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loops</a:t>
            </a:r>
            <a:r>
              <a:rPr sz="2950" spc="22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(Kp</a:t>
            </a:r>
            <a:r>
              <a:rPr sz="2950" spc="22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and</a:t>
            </a:r>
            <a:r>
              <a:rPr sz="2950" spc="220" dirty="0">
                <a:latin typeface="Arial"/>
                <a:cs typeface="Arial"/>
              </a:rPr>
              <a:t> </a:t>
            </a:r>
            <a:r>
              <a:rPr sz="2950" spc="-25" dirty="0">
                <a:latin typeface="Arial"/>
                <a:cs typeface="Arial"/>
              </a:rPr>
              <a:t>Ki </a:t>
            </a:r>
            <a:r>
              <a:rPr sz="2950" spc="-10" dirty="0">
                <a:latin typeface="Arial"/>
                <a:cs typeface="Arial"/>
              </a:rPr>
              <a:t>parameters).</a:t>
            </a:r>
            <a:endParaRPr sz="2950">
              <a:latin typeface="Arial"/>
              <a:cs typeface="Arial"/>
            </a:endParaRPr>
          </a:p>
          <a:p>
            <a:pPr marL="294640" indent="-281940">
              <a:lnSpc>
                <a:spcPts val="3960"/>
              </a:lnSpc>
              <a:spcBef>
                <a:spcPts val="1770"/>
              </a:spcBef>
              <a:buChar char="•"/>
              <a:tabLst>
                <a:tab pos="294640" algn="l"/>
              </a:tabLst>
            </a:pPr>
            <a:r>
              <a:rPr sz="3300" dirty="0">
                <a:latin typeface="Arial"/>
                <a:cs typeface="Arial"/>
              </a:rPr>
              <a:t>The</a:t>
            </a:r>
            <a:r>
              <a:rPr sz="3300" spc="-8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measured</a:t>
            </a:r>
            <a:r>
              <a:rPr sz="3300" spc="-6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DF</a:t>
            </a:r>
            <a:r>
              <a:rPr sz="3300" spc="-8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is</a:t>
            </a:r>
            <a:r>
              <a:rPr sz="3300" spc="-7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0.029</a:t>
            </a:r>
            <a:r>
              <a:rPr sz="3300" spc="-7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(requirement=</a:t>
            </a:r>
            <a:r>
              <a:rPr sz="3300" spc="-4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0.015).</a:t>
            </a:r>
            <a:r>
              <a:rPr sz="3300" spc="-70" dirty="0">
                <a:latin typeface="Arial"/>
                <a:cs typeface="Arial"/>
              </a:rPr>
              <a:t> </a:t>
            </a:r>
            <a:r>
              <a:rPr sz="3300" spc="-20" dirty="0">
                <a:latin typeface="Arial"/>
                <a:cs typeface="Arial"/>
              </a:rPr>
              <a:t>However,</a:t>
            </a:r>
            <a:r>
              <a:rPr sz="3300" spc="-5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the</a:t>
            </a:r>
            <a:r>
              <a:rPr sz="3300" spc="-8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DF</a:t>
            </a:r>
            <a:r>
              <a:rPr sz="3300" spc="-8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from</a:t>
            </a:r>
            <a:r>
              <a:rPr sz="3300" spc="-7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1.23</a:t>
            </a:r>
            <a:r>
              <a:rPr sz="3300" spc="-8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kHz</a:t>
            </a:r>
            <a:r>
              <a:rPr sz="3300" spc="-7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to</a:t>
            </a:r>
            <a:r>
              <a:rPr sz="3300" spc="-9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1</a:t>
            </a:r>
            <a:r>
              <a:rPr sz="3300" spc="-8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MHz</a:t>
            </a:r>
            <a:r>
              <a:rPr sz="3300" spc="-65" dirty="0">
                <a:latin typeface="Arial"/>
                <a:cs typeface="Arial"/>
              </a:rPr>
              <a:t> </a:t>
            </a:r>
            <a:r>
              <a:rPr sz="3300" spc="-25" dirty="0">
                <a:latin typeface="Arial"/>
                <a:cs typeface="Arial"/>
              </a:rPr>
              <a:t>is</a:t>
            </a:r>
            <a:endParaRPr sz="3300">
              <a:latin typeface="Arial"/>
              <a:cs typeface="Arial"/>
            </a:endParaRPr>
          </a:p>
          <a:p>
            <a:pPr marL="295275">
              <a:lnSpc>
                <a:spcPts val="3960"/>
              </a:lnSpc>
            </a:pPr>
            <a:r>
              <a:rPr sz="3300" dirty="0">
                <a:latin typeface="Arial"/>
                <a:cs typeface="Arial"/>
              </a:rPr>
              <a:t>0.014</a:t>
            </a:r>
            <a:r>
              <a:rPr sz="3300" spc="-8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meeting</a:t>
            </a:r>
            <a:r>
              <a:rPr sz="3300" spc="-7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the</a:t>
            </a:r>
            <a:r>
              <a:rPr sz="3300" spc="-80" dirty="0">
                <a:latin typeface="Arial"/>
                <a:cs typeface="Arial"/>
              </a:rPr>
              <a:t> </a:t>
            </a:r>
            <a:r>
              <a:rPr sz="3300" spc="-10" dirty="0">
                <a:latin typeface="Arial"/>
                <a:cs typeface="Arial"/>
              </a:rPr>
              <a:t>requirements.</a:t>
            </a:r>
            <a:endParaRPr sz="3300">
              <a:latin typeface="Arial"/>
              <a:cs typeface="Arial"/>
            </a:endParaRPr>
          </a:p>
          <a:p>
            <a:pPr marL="625475" marR="207645" indent="-236220">
              <a:lnSpc>
                <a:spcPct val="100600"/>
              </a:lnSpc>
              <a:spcBef>
                <a:spcPts val="1710"/>
              </a:spcBef>
            </a:pPr>
            <a:r>
              <a:rPr sz="2950" spc="204" dirty="0">
                <a:latin typeface="Arial"/>
                <a:cs typeface="Arial"/>
              </a:rPr>
              <a:t>–</a:t>
            </a:r>
            <a:r>
              <a:rPr sz="2950" dirty="0">
                <a:latin typeface="Arial"/>
                <a:cs typeface="Arial"/>
              </a:rPr>
              <a:t>This</a:t>
            </a:r>
            <a:r>
              <a:rPr sz="2950" spc="-1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confirms</a:t>
            </a:r>
            <a:r>
              <a:rPr sz="2950" spc="-1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that</a:t>
            </a:r>
            <a:r>
              <a:rPr sz="2950" spc="-1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better</a:t>
            </a:r>
            <a:r>
              <a:rPr sz="2950" spc="-1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tuning</a:t>
            </a:r>
            <a:r>
              <a:rPr sz="2950" spc="-1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of</a:t>
            </a:r>
            <a:r>
              <a:rPr sz="2950" spc="-1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voltage</a:t>
            </a:r>
            <a:r>
              <a:rPr sz="2950" spc="-1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and</a:t>
            </a:r>
            <a:r>
              <a:rPr sz="2950" spc="-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current</a:t>
            </a:r>
            <a:r>
              <a:rPr sz="2950" spc="-2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control</a:t>
            </a:r>
            <a:r>
              <a:rPr sz="2950" spc="-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loops</a:t>
            </a:r>
            <a:r>
              <a:rPr sz="2950" spc="-1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(Kp</a:t>
            </a:r>
            <a:r>
              <a:rPr sz="2950" spc="-1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and</a:t>
            </a:r>
            <a:r>
              <a:rPr sz="2950" spc="-2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Ki</a:t>
            </a:r>
            <a:r>
              <a:rPr sz="2950" spc="-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parameters)</a:t>
            </a:r>
            <a:r>
              <a:rPr sz="2950" spc="-2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could</a:t>
            </a:r>
            <a:r>
              <a:rPr sz="2950" spc="-15" dirty="0">
                <a:latin typeface="Arial"/>
                <a:cs typeface="Arial"/>
              </a:rPr>
              <a:t> </a:t>
            </a:r>
            <a:r>
              <a:rPr sz="2950" spc="-20" dirty="0">
                <a:latin typeface="Arial"/>
                <a:cs typeface="Arial"/>
              </a:rPr>
              <a:t>help </a:t>
            </a:r>
            <a:r>
              <a:rPr sz="2950" dirty="0">
                <a:latin typeface="Arial"/>
                <a:cs typeface="Arial"/>
              </a:rPr>
              <a:t>to</a:t>
            </a:r>
            <a:r>
              <a:rPr sz="2950" spc="-1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reduce</a:t>
            </a:r>
            <a:r>
              <a:rPr sz="2950" spc="-25" dirty="0">
                <a:latin typeface="Arial"/>
                <a:cs typeface="Arial"/>
              </a:rPr>
              <a:t> </a:t>
            </a:r>
            <a:r>
              <a:rPr sz="2950" spc="-65" dirty="0">
                <a:latin typeface="Arial"/>
                <a:cs typeface="Arial"/>
              </a:rPr>
              <a:t>DF,</a:t>
            </a:r>
            <a:r>
              <a:rPr sz="2950" spc="-1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especially</a:t>
            </a:r>
            <a:r>
              <a:rPr sz="2950" spc="-3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at</a:t>
            </a:r>
            <a:r>
              <a:rPr sz="2950" spc="-2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60</a:t>
            </a:r>
            <a:r>
              <a:rPr sz="2950" spc="-1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Hz</a:t>
            </a:r>
            <a:r>
              <a:rPr sz="2950" spc="-2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and</a:t>
            </a:r>
            <a:r>
              <a:rPr sz="2950" spc="-2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360</a:t>
            </a:r>
            <a:r>
              <a:rPr sz="2950" spc="-30" dirty="0">
                <a:latin typeface="Arial"/>
                <a:cs typeface="Arial"/>
              </a:rPr>
              <a:t> </a:t>
            </a:r>
            <a:r>
              <a:rPr sz="2950" spc="-25" dirty="0">
                <a:latin typeface="Arial"/>
                <a:cs typeface="Arial"/>
              </a:rPr>
              <a:t>Hz.</a:t>
            </a:r>
            <a:endParaRPr sz="2950">
              <a:latin typeface="Arial"/>
              <a:cs typeface="Arial"/>
            </a:endParaRPr>
          </a:p>
          <a:p>
            <a:pPr marL="294640" marR="6985" indent="-282575">
              <a:lnSpc>
                <a:spcPct val="100000"/>
              </a:lnSpc>
              <a:spcBef>
                <a:spcPts val="980"/>
              </a:spcBef>
              <a:buChar char="•"/>
              <a:tabLst>
                <a:tab pos="294640" algn="l"/>
              </a:tabLst>
            </a:pPr>
            <a:r>
              <a:rPr sz="3300" dirty="0">
                <a:latin typeface="Arial"/>
                <a:cs typeface="Arial"/>
              </a:rPr>
              <a:t>The</a:t>
            </a:r>
            <a:r>
              <a:rPr sz="3300" spc="18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results</a:t>
            </a:r>
            <a:r>
              <a:rPr sz="3300" spc="18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revealed</a:t>
            </a:r>
            <a:r>
              <a:rPr sz="3300" spc="18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that</a:t>
            </a:r>
            <a:r>
              <a:rPr sz="3300" spc="19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further</a:t>
            </a:r>
            <a:r>
              <a:rPr sz="3300" spc="19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filtering</a:t>
            </a:r>
            <a:r>
              <a:rPr sz="3300" spc="18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needs</a:t>
            </a:r>
            <a:r>
              <a:rPr sz="3300" spc="19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to</a:t>
            </a:r>
            <a:r>
              <a:rPr sz="3300" spc="18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be</a:t>
            </a:r>
            <a:r>
              <a:rPr sz="3300" spc="18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implemented</a:t>
            </a:r>
            <a:r>
              <a:rPr sz="3300" spc="18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at</a:t>
            </a:r>
            <a:r>
              <a:rPr sz="3300" spc="18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dc</a:t>
            </a:r>
            <a:r>
              <a:rPr sz="3300" spc="19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link</a:t>
            </a:r>
            <a:r>
              <a:rPr sz="3300" spc="18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to</a:t>
            </a:r>
            <a:r>
              <a:rPr sz="3300" spc="18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attenuate</a:t>
            </a:r>
            <a:r>
              <a:rPr sz="3300" spc="190" dirty="0">
                <a:latin typeface="Arial"/>
                <a:cs typeface="Arial"/>
              </a:rPr>
              <a:t> </a:t>
            </a:r>
            <a:r>
              <a:rPr sz="3300" spc="-25" dirty="0">
                <a:latin typeface="Arial"/>
                <a:cs typeface="Arial"/>
              </a:rPr>
              <a:t>the </a:t>
            </a:r>
            <a:r>
              <a:rPr sz="3300" dirty="0">
                <a:latin typeface="Arial"/>
                <a:cs typeface="Arial"/>
              </a:rPr>
              <a:t>voltage</a:t>
            </a:r>
            <a:r>
              <a:rPr sz="3300" spc="-8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ripple</a:t>
            </a:r>
            <a:r>
              <a:rPr sz="3300" spc="-8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at</a:t>
            </a:r>
            <a:r>
              <a:rPr sz="3300" spc="-8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frequency</a:t>
            </a:r>
            <a:r>
              <a:rPr sz="3300" spc="-7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range</a:t>
            </a:r>
            <a:r>
              <a:rPr sz="3300" spc="-7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above</a:t>
            </a:r>
            <a:r>
              <a:rPr sz="3300" spc="-8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250</a:t>
            </a:r>
            <a:r>
              <a:rPr sz="3300" spc="-8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kHz</a:t>
            </a:r>
            <a:r>
              <a:rPr sz="3300" spc="-9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(beyond</a:t>
            </a:r>
            <a:r>
              <a:rPr sz="3300" spc="-7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the</a:t>
            </a:r>
            <a:r>
              <a:rPr sz="3300" spc="-9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control</a:t>
            </a:r>
            <a:r>
              <a:rPr sz="3300" spc="-80" dirty="0">
                <a:latin typeface="Arial"/>
                <a:cs typeface="Arial"/>
              </a:rPr>
              <a:t> </a:t>
            </a:r>
            <a:r>
              <a:rPr sz="3300" spc="-10" dirty="0">
                <a:latin typeface="Arial"/>
                <a:cs typeface="Arial"/>
              </a:rPr>
              <a:t>bandwidth).</a:t>
            </a:r>
            <a:endParaRPr sz="3300">
              <a:latin typeface="Arial"/>
              <a:cs typeface="Arial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C907674F-6CEC-4912-8A05-0171776F41C7}"/>
              </a:ext>
            </a:extLst>
          </p:cNvPr>
          <p:cNvSpPr txBox="1"/>
          <p:nvPr/>
        </p:nvSpPr>
        <p:spPr>
          <a:xfrm>
            <a:off x="0" y="10390846"/>
            <a:ext cx="20104100" cy="2930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 defTabSz="825500" rtl="0" hangingPunct="0">
              <a:spcBef>
                <a:spcPts val="125"/>
              </a:spcBef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10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STATEMENT</a:t>
            </a:r>
            <a:r>
              <a:rPr lang="en-US" spc="10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spc="-2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A.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Approved</a:t>
            </a:r>
            <a:r>
              <a:rPr lang="en-US" spc="4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for</a:t>
            </a:r>
            <a:r>
              <a:rPr lang="en-US" spc="3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public</a:t>
            </a:r>
            <a:r>
              <a:rPr lang="en-US" spc="6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release;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6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is</a:t>
            </a:r>
            <a:r>
              <a:rPr lang="en-US" spc="4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unlimited.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OPSEC</a:t>
            </a:r>
            <a:r>
              <a:rPr lang="en-US" spc="5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#</a:t>
            </a:r>
            <a:r>
              <a:rPr lang="en-US" spc="3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10906</a:t>
            </a:r>
            <a:endParaRPr lang="en-US" dirty="0">
              <a:solidFill>
                <a:srgbClr val="000000"/>
              </a:solidFill>
              <a:latin typeface="Arial"/>
              <a:cs typeface="Arial"/>
              <a:sym typeface="Helvetica 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34973" y="393570"/>
            <a:ext cx="4665980" cy="5537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450" b="1" spc="125" dirty="0">
                <a:solidFill>
                  <a:srgbClr val="4767B7"/>
                </a:solidFill>
                <a:latin typeface="Arial"/>
                <a:cs typeface="Arial"/>
              </a:rPr>
              <a:t>POWER</a:t>
            </a:r>
            <a:r>
              <a:rPr sz="3450" b="1" spc="340" dirty="0">
                <a:solidFill>
                  <a:srgbClr val="4767B7"/>
                </a:solidFill>
                <a:latin typeface="Arial"/>
                <a:cs typeface="Arial"/>
              </a:rPr>
              <a:t> </a:t>
            </a:r>
            <a:r>
              <a:rPr sz="3450" b="1" dirty="0">
                <a:solidFill>
                  <a:srgbClr val="4767B7"/>
                </a:solidFill>
                <a:latin typeface="Arial"/>
                <a:cs typeface="Arial"/>
              </a:rPr>
              <a:t>&amp;</a:t>
            </a:r>
            <a:r>
              <a:rPr sz="3450" b="1" spc="340" dirty="0">
                <a:solidFill>
                  <a:srgbClr val="4767B7"/>
                </a:solidFill>
                <a:latin typeface="Arial"/>
                <a:cs typeface="Arial"/>
              </a:rPr>
              <a:t> </a:t>
            </a:r>
            <a:r>
              <a:rPr sz="3450" b="1" spc="135" dirty="0">
                <a:solidFill>
                  <a:srgbClr val="4767B7"/>
                </a:solidFill>
                <a:latin typeface="Arial"/>
                <a:cs typeface="Arial"/>
              </a:rPr>
              <a:t>MOBILITY</a:t>
            </a:r>
            <a:endParaRPr sz="345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577850" indent="-565150">
              <a:lnSpc>
                <a:spcPct val="100000"/>
              </a:lnSpc>
              <a:spcBef>
                <a:spcPts val="1095"/>
              </a:spcBef>
              <a:buFont typeface="Wingdings"/>
              <a:buChar char=""/>
              <a:tabLst>
                <a:tab pos="577850" algn="l"/>
              </a:tabLst>
            </a:pPr>
            <a:r>
              <a:rPr dirty="0"/>
              <a:t>Company</a:t>
            </a:r>
            <a:r>
              <a:rPr spc="10" dirty="0"/>
              <a:t> </a:t>
            </a:r>
            <a:r>
              <a:rPr spc="-10" dirty="0"/>
              <a:t>Overview</a:t>
            </a:r>
          </a:p>
          <a:p>
            <a:pPr marL="577850" indent="-565150">
              <a:lnSpc>
                <a:spcPct val="100000"/>
              </a:lnSpc>
              <a:spcBef>
                <a:spcPts val="1000"/>
              </a:spcBef>
              <a:buFont typeface="Wingdings"/>
              <a:buChar char=""/>
              <a:tabLst>
                <a:tab pos="577850" algn="l"/>
              </a:tabLst>
            </a:pPr>
            <a:r>
              <a:rPr spc="-10" dirty="0"/>
              <a:t>DC-</a:t>
            </a:r>
            <a:r>
              <a:rPr dirty="0"/>
              <a:t>1000 Inverter</a:t>
            </a:r>
            <a:r>
              <a:rPr spc="15" dirty="0"/>
              <a:t> </a:t>
            </a:r>
            <a:r>
              <a:rPr spc="-10" dirty="0"/>
              <a:t>Overview</a:t>
            </a:r>
          </a:p>
          <a:p>
            <a:pPr marL="577850" indent="-565150">
              <a:lnSpc>
                <a:spcPct val="100000"/>
              </a:lnSpc>
              <a:spcBef>
                <a:spcPts val="994"/>
              </a:spcBef>
              <a:buFont typeface="Wingdings"/>
              <a:buChar char=""/>
              <a:tabLst>
                <a:tab pos="577850" algn="l"/>
              </a:tabLst>
            </a:pPr>
            <a:r>
              <a:rPr dirty="0"/>
              <a:t>Power</a:t>
            </a:r>
            <a:r>
              <a:rPr spc="-20" dirty="0"/>
              <a:t> </a:t>
            </a:r>
            <a:r>
              <a:rPr dirty="0"/>
              <a:t>Quality Performance</a:t>
            </a:r>
            <a:r>
              <a:rPr spc="25" dirty="0"/>
              <a:t> </a:t>
            </a:r>
            <a:r>
              <a:rPr spc="-10" dirty="0"/>
              <a:t>Evaluation</a:t>
            </a:r>
          </a:p>
          <a:p>
            <a:pPr marL="577850" indent="-565150">
              <a:lnSpc>
                <a:spcPct val="100000"/>
              </a:lnSpc>
              <a:spcBef>
                <a:spcPts val="1000"/>
              </a:spcBef>
              <a:buFont typeface="Wingdings"/>
              <a:buChar char=""/>
              <a:tabLst>
                <a:tab pos="577850" algn="l"/>
              </a:tabLst>
            </a:pPr>
            <a:r>
              <a:rPr dirty="0">
                <a:solidFill>
                  <a:srgbClr val="0D0D0D"/>
                </a:solidFill>
              </a:rPr>
              <a:t>Conclusion</a:t>
            </a:r>
            <a:r>
              <a:rPr spc="15" dirty="0">
                <a:solidFill>
                  <a:srgbClr val="0D0D0D"/>
                </a:solidFill>
              </a:rPr>
              <a:t> </a:t>
            </a:r>
            <a:r>
              <a:rPr dirty="0">
                <a:solidFill>
                  <a:srgbClr val="0D0D0D"/>
                </a:solidFill>
              </a:rPr>
              <a:t>and</a:t>
            </a:r>
            <a:r>
              <a:rPr spc="-5" dirty="0">
                <a:solidFill>
                  <a:srgbClr val="0D0D0D"/>
                </a:solidFill>
              </a:rPr>
              <a:t> </a:t>
            </a:r>
            <a:r>
              <a:rPr dirty="0">
                <a:solidFill>
                  <a:srgbClr val="0D0D0D"/>
                </a:solidFill>
              </a:rPr>
              <a:t>Future</a:t>
            </a:r>
            <a:r>
              <a:rPr spc="25" dirty="0">
                <a:solidFill>
                  <a:srgbClr val="0D0D0D"/>
                </a:solidFill>
              </a:rPr>
              <a:t> </a:t>
            </a:r>
            <a:r>
              <a:rPr spc="-10" dirty="0">
                <a:solidFill>
                  <a:srgbClr val="0D0D0D"/>
                </a:solidFill>
              </a:rPr>
              <a:t>Steps</a:t>
            </a: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620758" y="200628"/>
            <a:ext cx="2793365" cy="930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5900" spc="-10" dirty="0"/>
              <a:t>Agenda</a:t>
            </a:r>
            <a:endParaRPr sz="5900"/>
          </a:p>
        </p:txBody>
      </p:sp>
      <p:sp>
        <p:nvSpPr>
          <p:cNvPr id="7" name="object 10">
            <a:extLst>
              <a:ext uri="{FF2B5EF4-FFF2-40B4-BE49-F238E27FC236}">
                <a16:creationId xmlns:a16="http://schemas.microsoft.com/office/drawing/2014/main" id="{F20F5D20-25BB-CCDE-D16A-F5EB620E63FE}"/>
              </a:ext>
            </a:extLst>
          </p:cNvPr>
          <p:cNvSpPr txBox="1"/>
          <p:nvPr/>
        </p:nvSpPr>
        <p:spPr>
          <a:xfrm>
            <a:off x="0" y="10390846"/>
            <a:ext cx="20104100" cy="2930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 defTabSz="825500" rtl="0" hangingPunct="0">
              <a:spcBef>
                <a:spcPts val="125"/>
              </a:spcBef>
            </a:pPr>
            <a:r>
              <a:rPr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spc="10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STATEMENT</a:t>
            </a:r>
            <a:r>
              <a:rPr spc="10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spc="-2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A.</a:t>
            </a:r>
            <a:r>
              <a:rPr lang="en-US" spc="-2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Approved</a:t>
            </a:r>
            <a:r>
              <a:rPr spc="4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for</a:t>
            </a:r>
            <a:r>
              <a:rPr spc="3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public</a:t>
            </a:r>
            <a:r>
              <a:rPr spc="6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release;</a:t>
            </a:r>
            <a:r>
              <a:rPr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spc="6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is</a:t>
            </a:r>
            <a:r>
              <a:rPr spc="4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unlimited.</a:t>
            </a:r>
            <a:r>
              <a:rPr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OPSEC</a:t>
            </a:r>
            <a:r>
              <a:rPr spc="5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#</a:t>
            </a:r>
            <a:r>
              <a:rPr lang="en-US" spc="3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10906</a:t>
            </a:r>
            <a:endParaRPr dirty="0">
              <a:solidFill>
                <a:srgbClr val="000000"/>
              </a:solidFill>
              <a:latin typeface="Arial"/>
              <a:cs typeface="Arial"/>
              <a:sym typeface="Helvetica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34973" y="393570"/>
            <a:ext cx="4665980" cy="5537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450" b="1" spc="125" dirty="0">
                <a:solidFill>
                  <a:srgbClr val="4767B7"/>
                </a:solidFill>
                <a:latin typeface="Arial"/>
                <a:cs typeface="Arial"/>
              </a:rPr>
              <a:t>POWER</a:t>
            </a:r>
            <a:r>
              <a:rPr sz="3450" b="1" spc="340" dirty="0">
                <a:solidFill>
                  <a:srgbClr val="4767B7"/>
                </a:solidFill>
                <a:latin typeface="Arial"/>
                <a:cs typeface="Arial"/>
              </a:rPr>
              <a:t> </a:t>
            </a:r>
            <a:r>
              <a:rPr sz="3450" b="1" dirty="0">
                <a:solidFill>
                  <a:srgbClr val="4767B7"/>
                </a:solidFill>
                <a:latin typeface="Arial"/>
                <a:cs typeface="Arial"/>
              </a:rPr>
              <a:t>&amp;</a:t>
            </a:r>
            <a:r>
              <a:rPr sz="3450" b="1" spc="340" dirty="0">
                <a:solidFill>
                  <a:srgbClr val="4767B7"/>
                </a:solidFill>
                <a:latin typeface="Arial"/>
                <a:cs typeface="Arial"/>
              </a:rPr>
              <a:t> </a:t>
            </a:r>
            <a:r>
              <a:rPr sz="3450" b="1" spc="135" dirty="0">
                <a:solidFill>
                  <a:srgbClr val="4767B7"/>
                </a:solidFill>
                <a:latin typeface="Arial"/>
                <a:cs typeface="Arial"/>
              </a:rPr>
              <a:t>MOBILITY</a:t>
            </a:r>
            <a:endParaRPr sz="345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620758" y="204398"/>
            <a:ext cx="8296909" cy="1533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/>
              <a:t>Calnetix</a:t>
            </a:r>
            <a:r>
              <a:rPr spc="-240" dirty="0"/>
              <a:t> </a:t>
            </a:r>
            <a:r>
              <a:rPr dirty="0"/>
              <a:t>Technologies</a:t>
            </a:r>
            <a:r>
              <a:rPr spc="-225" dirty="0"/>
              <a:t> </a:t>
            </a:r>
            <a:r>
              <a:rPr spc="-20" dirty="0"/>
              <a:t>Core </a:t>
            </a:r>
            <a:r>
              <a:rPr spc="-10" dirty="0"/>
              <a:t>Competencies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659844" y="2056900"/>
            <a:ext cx="5223510" cy="6997700"/>
            <a:chOff x="1659844" y="2056900"/>
            <a:chExt cx="5223510" cy="6997700"/>
          </a:xfrm>
        </p:grpSpPr>
        <p:pic>
          <p:nvPicPr>
            <p:cNvPr id="5" name="object 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59844" y="2056900"/>
              <a:ext cx="5223296" cy="699748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6304" y="2072418"/>
              <a:ext cx="5130325" cy="690364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706301" y="2072406"/>
              <a:ext cx="5130800" cy="6903720"/>
            </a:xfrm>
            <a:custGeom>
              <a:avLst/>
              <a:gdLst/>
              <a:ahLst/>
              <a:cxnLst/>
              <a:rect l="l" t="t" r="r" b="b"/>
              <a:pathLst>
                <a:path w="5130800" h="6903720">
                  <a:moveTo>
                    <a:pt x="0" y="157963"/>
                  </a:moveTo>
                  <a:lnTo>
                    <a:pt x="8052" y="108034"/>
                  </a:lnTo>
                  <a:lnTo>
                    <a:pt x="30477" y="64671"/>
                  </a:lnTo>
                  <a:lnTo>
                    <a:pt x="64671" y="30477"/>
                  </a:lnTo>
                  <a:lnTo>
                    <a:pt x="108034" y="8052"/>
                  </a:lnTo>
                  <a:lnTo>
                    <a:pt x="157963" y="0"/>
                  </a:lnTo>
                  <a:lnTo>
                    <a:pt x="4972361" y="0"/>
                  </a:lnTo>
                  <a:lnTo>
                    <a:pt x="5022291" y="8052"/>
                  </a:lnTo>
                  <a:lnTo>
                    <a:pt x="5065654" y="30477"/>
                  </a:lnTo>
                  <a:lnTo>
                    <a:pt x="5099848" y="64671"/>
                  </a:lnTo>
                  <a:lnTo>
                    <a:pt x="5122272" y="108034"/>
                  </a:lnTo>
                  <a:lnTo>
                    <a:pt x="5130325" y="157963"/>
                  </a:lnTo>
                  <a:lnTo>
                    <a:pt x="5130325" y="6745700"/>
                  </a:lnTo>
                  <a:lnTo>
                    <a:pt x="5122272" y="6795624"/>
                  </a:lnTo>
                  <a:lnTo>
                    <a:pt x="5099848" y="6838984"/>
                  </a:lnTo>
                  <a:lnTo>
                    <a:pt x="5065654" y="6873177"/>
                  </a:lnTo>
                  <a:lnTo>
                    <a:pt x="5022291" y="6895600"/>
                  </a:lnTo>
                  <a:lnTo>
                    <a:pt x="4972361" y="6903653"/>
                  </a:lnTo>
                  <a:lnTo>
                    <a:pt x="157963" y="6903653"/>
                  </a:lnTo>
                  <a:lnTo>
                    <a:pt x="108034" y="6895600"/>
                  </a:lnTo>
                  <a:lnTo>
                    <a:pt x="64671" y="6873177"/>
                  </a:lnTo>
                  <a:lnTo>
                    <a:pt x="30477" y="6838984"/>
                  </a:lnTo>
                  <a:lnTo>
                    <a:pt x="8052" y="6795624"/>
                  </a:lnTo>
                  <a:lnTo>
                    <a:pt x="0" y="6745700"/>
                  </a:lnTo>
                  <a:lnTo>
                    <a:pt x="0" y="157963"/>
                  </a:lnTo>
                  <a:close/>
                </a:path>
              </a:pathLst>
            </a:custGeom>
            <a:ln w="523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132680" y="2161180"/>
            <a:ext cx="213296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dirty="0">
                <a:latin typeface="Arial"/>
                <a:cs typeface="Arial"/>
              </a:rPr>
              <a:t>Motor</a:t>
            </a:r>
            <a:r>
              <a:rPr sz="1950" b="1" spc="30" dirty="0">
                <a:latin typeface="Arial"/>
                <a:cs typeface="Arial"/>
              </a:rPr>
              <a:t> </a:t>
            </a:r>
            <a:r>
              <a:rPr sz="1950" b="1" spc="-10" dirty="0">
                <a:latin typeface="Arial"/>
                <a:cs typeface="Arial"/>
              </a:rPr>
              <a:t>Generators</a:t>
            </a:r>
            <a:endParaRPr sz="195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772501" y="3415770"/>
            <a:ext cx="2811780" cy="4587240"/>
            <a:chOff x="2772501" y="3415770"/>
            <a:chExt cx="2811780" cy="458724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72501" y="3415770"/>
              <a:ext cx="2811244" cy="186756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77972" y="7473699"/>
              <a:ext cx="497576" cy="52898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118854" y="5528559"/>
            <a:ext cx="4304665" cy="930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indent="-1270" algn="ctr">
              <a:lnSpc>
                <a:spcPct val="101499"/>
              </a:lnSpc>
              <a:spcBef>
                <a:spcPts val="90"/>
              </a:spcBef>
            </a:pPr>
            <a:r>
              <a:rPr sz="1950" dirty="0">
                <a:latin typeface="Arial"/>
                <a:cs typeface="Arial"/>
              </a:rPr>
              <a:t>Ranging</a:t>
            </a:r>
            <a:r>
              <a:rPr sz="1950" spc="65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from</a:t>
            </a:r>
            <a:r>
              <a:rPr sz="1950" spc="25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a</a:t>
            </a:r>
            <a:r>
              <a:rPr sz="1950" spc="40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few</a:t>
            </a:r>
            <a:r>
              <a:rPr sz="1950" spc="40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watts</a:t>
            </a:r>
            <a:r>
              <a:rPr sz="1950" spc="30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to</a:t>
            </a:r>
            <a:r>
              <a:rPr sz="1950" spc="20" dirty="0">
                <a:latin typeface="Arial"/>
                <a:cs typeface="Arial"/>
              </a:rPr>
              <a:t> </a:t>
            </a:r>
            <a:r>
              <a:rPr sz="1950" spc="-10" dirty="0">
                <a:latin typeface="Arial"/>
                <a:cs typeface="Arial"/>
              </a:rPr>
              <a:t>megawatt </a:t>
            </a:r>
            <a:r>
              <a:rPr sz="1950" dirty="0">
                <a:latin typeface="Arial"/>
                <a:cs typeface="Arial"/>
              </a:rPr>
              <a:t>power</a:t>
            </a:r>
            <a:r>
              <a:rPr sz="1950" spc="55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levels</a:t>
            </a:r>
            <a:r>
              <a:rPr sz="1950" spc="60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with</a:t>
            </a:r>
            <a:r>
              <a:rPr sz="1950" spc="40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speeds</a:t>
            </a:r>
            <a:r>
              <a:rPr sz="1950" spc="50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ranging</a:t>
            </a:r>
            <a:r>
              <a:rPr sz="1950" spc="60" dirty="0">
                <a:latin typeface="Arial"/>
                <a:cs typeface="Arial"/>
              </a:rPr>
              <a:t> </a:t>
            </a:r>
            <a:r>
              <a:rPr sz="1950" spc="-20" dirty="0">
                <a:latin typeface="Arial"/>
                <a:cs typeface="Arial"/>
              </a:rPr>
              <a:t>from </a:t>
            </a:r>
            <a:r>
              <a:rPr sz="1950" dirty="0">
                <a:latin typeface="Arial"/>
                <a:cs typeface="Arial"/>
              </a:rPr>
              <a:t>4,000</a:t>
            </a:r>
            <a:r>
              <a:rPr sz="1950" spc="40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to</a:t>
            </a:r>
            <a:r>
              <a:rPr sz="1950" spc="35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450,000</a:t>
            </a:r>
            <a:r>
              <a:rPr sz="1950" spc="50" dirty="0">
                <a:latin typeface="Arial"/>
                <a:cs typeface="Arial"/>
              </a:rPr>
              <a:t> </a:t>
            </a:r>
            <a:r>
              <a:rPr sz="1950" spc="-25" dirty="0">
                <a:latin typeface="Arial"/>
                <a:cs typeface="Arial"/>
              </a:rPr>
              <a:t>RPM</a:t>
            </a:r>
            <a:endParaRPr sz="19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67412" y="7529610"/>
            <a:ext cx="1495425" cy="6286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71780" indent="-140970">
              <a:lnSpc>
                <a:spcPct val="100000"/>
              </a:lnSpc>
              <a:spcBef>
                <a:spcPts val="125"/>
              </a:spcBef>
              <a:buChar char="•"/>
              <a:tabLst>
                <a:tab pos="271780" algn="l"/>
              </a:tabLst>
            </a:pPr>
            <a:r>
              <a:rPr sz="1950" spc="-10" dirty="0">
                <a:latin typeface="Arial"/>
                <a:cs typeface="Arial"/>
              </a:rPr>
              <a:t>Ultraforce</a:t>
            </a:r>
            <a:endParaRPr sz="1950">
              <a:latin typeface="Arial"/>
              <a:cs typeface="Arial"/>
            </a:endParaRPr>
          </a:p>
          <a:p>
            <a:pPr marL="153670" indent="-140970">
              <a:lnSpc>
                <a:spcPct val="100000"/>
              </a:lnSpc>
              <a:spcBef>
                <a:spcPts val="35"/>
              </a:spcBef>
              <a:buChar char="•"/>
              <a:tabLst>
                <a:tab pos="153670" algn="l"/>
              </a:tabLst>
            </a:pPr>
            <a:r>
              <a:rPr sz="1950" spc="-10" dirty="0">
                <a:latin typeface="Arial"/>
                <a:cs typeface="Arial"/>
              </a:rPr>
              <a:t>Magnaforce</a:t>
            </a:r>
            <a:endParaRPr sz="195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97340" y="7775260"/>
            <a:ext cx="497576" cy="528989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7031408" y="2056900"/>
            <a:ext cx="5224780" cy="6997700"/>
            <a:chOff x="7031408" y="2056900"/>
            <a:chExt cx="5224780" cy="6997700"/>
          </a:xfrm>
        </p:grpSpPr>
        <p:pic>
          <p:nvPicPr>
            <p:cNvPr id="16" name="object 16" descr="þÿ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31408" y="2056900"/>
              <a:ext cx="5224552" cy="699748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78590" y="2072418"/>
              <a:ext cx="5130314" cy="690364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078588" y="2072406"/>
              <a:ext cx="5130800" cy="6903720"/>
            </a:xfrm>
            <a:custGeom>
              <a:avLst/>
              <a:gdLst/>
              <a:ahLst/>
              <a:cxnLst/>
              <a:rect l="l" t="t" r="r" b="b"/>
              <a:pathLst>
                <a:path w="5130800" h="6903720">
                  <a:moveTo>
                    <a:pt x="0" y="157963"/>
                  </a:moveTo>
                  <a:lnTo>
                    <a:pt x="8052" y="108034"/>
                  </a:lnTo>
                  <a:lnTo>
                    <a:pt x="30477" y="64671"/>
                  </a:lnTo>
                  <a:lnTo>
                    <a:pt x="64671" y="30477"/>
                  </a:lnTo>
                  <a:lnTo>
                    <a:pt x="108034" y="8052"/>
                  </a:lnTo>
                  <a:lnTo>
                    <a:pt x="157963" y="0"/>
                  </a:lnTo>
                  <a:lnTo>
                    <a:pt x="4972361" y="0"/>
                  </a:lnTo>
                  <a:lnTo>
                    <a:pt x="5022291" y="8052"/>
                  </a:lnTo>
                  <a:lnTo>
                    <a:pt x="5065654" y="30477"/>
                  </a:lnTo>
                  <a:lnTo>
                    <a:pt x="5099848" y="64671"/>
                  </a:lnTo>
                  <a:lnTo>
                    <a:pt x="5122272" y="108034"/>
                  </a:lnTo>
                  <a:lnTo>
                    <a:pt x="5130325" y="157963"/>
                  </a:lnTo>
                  <a:lnTo>
                    <a:pt x="5130325" y="6745700"/>
                  </a:lnTo>
                  <a:lnTo>
                    <a:pt x="5122272" y="6795624"/>
                  </a:lnTo>
                  <a:lnTo>
                    <a:pt x="5099848" y="6838984"/>
                  </a:lnTo>
                  <a:lnTo>
                    <a:pt x="5065654" y="6873177"/>
                  </a:lnTo>
                  <a:lnTo>
                    <a:pt x="5022291" y="6895600"/>
                  </a:lnTo>
                  <a:lnTo>
                    <a:pt x="4972361" y="6903653"/>
                  </a:lnTo>
                  <a:lnTo>
                    <a:pt x="157963" y="6903653"/>
                  </a:lnTo>
                  <a:lnTo>
                    <a:pt x="108034" y="6895600"/>
                  </a:lnTo>
                  <a:lnTo>
                    <a:pt x="64671" y="6873177"/>
                  </a:lnTo>
                  <a:lnTo>
                    <a:pt x="30477" y="6838984"/>
                  </a:lnTo>
                  <a:lnTo>
                    <a:pt x="8052" y="6795624"/>
                  </a:lnTo>
                  <a:lnTo>
                    <a:pt x="0" y="6745700"/>
                  </a:lnTo>
                  <a:lnTo>
                    <a:pt x="0" y="157963"/>
                  </a:lnTo>
                  <a:close/>
                </a:path>
              </a:pathLst>
            </a:custGeom>
            <a:ln w="523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542601" y="2120660"/>
            <a:ext cx="220345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dirty="0">
                <a:latin typeface="Arial"/>
                <a:cs typeface="Arial"/>
              </a:rPr>
              <a:t>Power</a:t>
            </a:r>
            <a:r>
              <a:rPr sz="1950" b="1" spc="40" dirty="0">
                <a:latin typeface="Arial"/>
                <a:cs typeface="Arial"/>
              </a:rPr>
              <a:t> </a:t>
            </a:r>
            <a:r>
              <a:rPr sz="1950" b="1" spc="-10" dirty="0">
                <a:latin typeface="Arial"/>
                <a:cs typeface="Arial"/>
              </a:rPr>
              <a:t>Electronics</a:t>
            </a:r>
            <a:endParaRPr sz="19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564286" y="5528556"/>
            <a:ext cx="4215765" cy="930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80340" algn="just">
              <a:lnSpc>
                <a:spcPct val="101499"/>
              </a:lnSpc>
              <a:spcBef>
                <a:spcPts val="90"/>
              </a:spcBef>
            </a:pPr>
            <a:r>
              <a:rPr sz="1950" dirty="0">
                <a:latin typeface="Arial"/>
                <a:cs typeface="Arial"/>
              </a:rPr>
              <a:t>Meet</a:t>
            </a:r>
            <a:r>
              <a:rPr sz="1950" spc="35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most</a:t>
            </a:r>
            <a:r>
              <a:rPr sz="1950" spc="40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stringent</a:t>
            </a:r>
            <a:r>
              <a:rPr sz="1950" spc="35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utility</a:t>
            </a:r>
            <a:r>
              <a:rPr sz="1950" spc="55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and</a:t>
            </a:r>
            <a:r>
              <a:rPr sz="1950" spc="50" dirty="0">
                <a:latin typeface="Arial"/>
                <a:cs typeface="Arial"/>
              </a:rPr>
              <a:t> </a:t>
            </a:r>
            <a:r>
              <a:rPr sz="1950" spc="-20" dirty="0">
                <a:latin typeface="Arial"/>
                <a:cs typeface="Arial"/>
              </a:rPr>
              <a:t>grid </a:t>
            </a:r>
            <a:r>
              <a:rPr sz="1950" dirty="0">
                <a:latin typeface="Arial"/>
                <a:cs typeface="Arial"/>
              </a:rPr>
              <a:t>requirements</a:t>
            </a:r>
            <a:r>
              <a:rPr sz="1950" spc="55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and</a:t>
            </a:r>
            <a:r>
              <a:rPr sz="1950" spc="50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are</a:t>
            </a:r>
            <a:r>
              <a:rPr sz="1950" spc="35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available</a:t>
            </a:r>
            <a:r>
              <a:rPr sz="1950" spc="85" dirty="0">
                <a:latin typeface="Arial"/>
                <a:cs typeface="Arial"/>
              </a:rPr>
              <a:t> </a:t>
            </a:r>
            <a:r>
              <a:rPr sz="1950" spc="-20" dirty="0">
                <a:latin typeface="Arial"/>
                <a:cs typeface="Arial"/>
              </a:rPr>
              <a:t>with </a:t>
            </a:r>
            <a:r>
              <a:rPr sz="1950" dirty="0">
                <a:latin typeface="Arial"/>
                <a:cs typeface="Arial"/>
              </a:rPr>
              <a:t>maximum</a:t>
            </a:r>
            <a:r>
              <a:rPr sz="1950" spc="60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current</a:t>
            </a:r>
            <a:r>
              <a:rPr sz="1950" spc="40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ratings</a:t>
            </a:r>
            <a:r>
              <a:rPr sz="1950" spc="40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up</a:t>
            </a:r>
            <a:r>
              <a:rPr sz="1950" spc="45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to</a:t>
            </a:r>
            <a:r>
              <a:rPr sz="1950" spc="35" dirty="0">
                <a:latin typeface="Arial"/>
                <a:cs typeface="Arial"/>
              </a:rPr>
              <a:t> </a:t>
            </a:r>
            <a:r>
              <a:rPr sz="1950" spc="-10" dirty="0">
                <a:latin typeface="Arial"/>
                <a:cs typeface="Arial"/>
              </a:rPr>
              <a:t>1200A</a:t>
            </a:r>
            <a:endParaRPr sz="195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8878472" y="7451081"/>
            <a:ext cx="1099820" cy="830580"/>
            <a:chOff x="8878472" y="7451081"/>
            <a:chExt cx="1099820" cy="830580"/>
          </a:xfrm>
        </p:grpSpPr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80339" y="7451081"/>
              <a:ext cx="497576" cy="52898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78472" y="7752642"/>
              <a:ext cx="497576" cy="528989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7858028" y="7506312"/>
            <a:ext cx="3605529" cy="6286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755015" indent="-140970">
              <a:lnSpc>
                <a:spcPct val="100000"/>
              </a:lnSpc>
              <a:spcBef>
                <a:spcPts val="125"/>
              </a:spcBef>
              <a:buChar char="•"/>
              <a:tabLst>
                <a:tab pos="755015" algn="l"/>
                <a:tab pos="2041525" algn="l"/>
              </a:tabLst>
            </a:pPr>
            <a:r>
              <a:rPr sz="1950" spc="-10" dirty="0">
                <a:latin typeface="Arial"/>
                <a:cs typeface="Arial"/>
              </a:rPr>
              <a:t>Vericycle</a:t>
            </a:r>
            <a:r>
              <a:rPr sz="1950" dirty="0">
                <a:latin typeface="Arial"/>
                <a:cs typeface="Arial"/>
              </a:rPr>
              <a:t>	</a:t>
            </a:r>
            <a:r>
              <a:rPr sz="1950" spc="-10" dirty="0">
                <a:latin typeface="Arial"/>
                <a:cs typeface="Arial"/>
              </a:rPr>
              <a:t>Modules</a:t>
            </a:r>
            <a:endParaRPr sz="1950">
              <a:latin typeface="Arial"/>
              <a:cs typeface="Arial"/>
            </a:endParaRPr>
          </a:p>
          <a:p>
            <a:pPr marL="153670" indent="-140970">
              <a:lnSpc>
                <a:spcPct val="100000"/>
              </a:lnSpc>
              <a:spcBef>
                <a:spcPts val="35"/>
              </a:spcBef>
              <a:buChar char="•"/>
              <a:tabLst>
                <a:tab pos="153670" algn="l"/>
                <a:tab pos="1439545" algn="l"/>
              </a:tabLst>
            </a:pPr>
            <a:r>
              <a:rPr sz="1950" spc="-10" dirty="0">
                <a:latin typeface="Arial"/>
                <a:cs typeface="Arial"/>
              </a:rPr>
              <a:t>Vericycle</a:t>
            </a:r>
            <a:r>
              <a:rPr sz="1950" dirty="0">
                <a:latin typeface="Arial"/>
                <a:cs typeface="Arial"/>
              </a:rPr>
              <a:t>	Bidirectional</a:t>
            </a:r>
            <a:r>
              <a:rPr sz="1950" spc="90" dirty="0">
                <a:latin typeface="Arial"/>
                <a:cs typeface="Arial"/>
              </a:rPr>
              <a:t> </a:t>
            </a:r>
            <a:r>
              <a:rPr sz="1950" spc="-10" dirty="0">
                <a:latin typeface="Arial"/>
                <a:cs typeface="Arial"/>
              </a:rPr>
              <a:t>Drives</a:t>
            </a:r>
            <a:endParaRPr sz="195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2406742" y="2029257"/>
            <a:ext cx="5150485" cy="7025640"/>
            <a:chOff x="12406742" y="2029257"/>
            <a:chExt cx="5150485" cy="7025640"/>
          </a:xfrm>
        </p:grpSpPr>
        <p:pic>
          <p:nvPicPr>
            <p:cNvPr id="26" name="object 26" descr="þÿ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406742" y="2029257"/>
              <a:ext cx="5150419" cy="702512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453022" y="2044639"/>
              <a:ext cx="5057175" cy="6931422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2453022" y="2044647"/>
              <a:ext cx="5057775" cy="6931659"/>
            </a:xfrm>
            <a:custGeom>
              <a:avLst/>
              <a:gdLst/>
              <a:ahLst/>
              <a:cxnLst/>
              <a:rect l="l" t="t" r="r" b="b"/>
              <a:pathLst>
                <a:path w="5057775" h="6931659">
                  <a:moveTo>
                    <a:pt x="0" y="155702"/>
                  </a:moveTo>
                  <a:lnTo>
                    <a:pt x="7938" y="106486"/>
                  </a:lnTo>
                  <a:lnTo>
                    <a:pt x="30042" y="63744"/>
                  </a:lnTo>
                  <a:lnTo>
                    <a:pt x="63748" y="30039"/>
                  </a:lnTo>
                  <a:lnTo>
                    <a:pt x="106490" y="7937"/>
                  </a:lnTo>
                  <a:lnTo>
                    <a:pt x="155702" y="0"/>
                  </a:lnTo>
                  <a:lnTo>
                    <a:pt x="4901473" y="0"/>
                  </a:lnTo>
                  <a:lnTo>
                    <a:pt x="4950685" y="7937"/>
                  </a:lnTo>
                  <a:lnTo>
                    <a:pt x="4993427" y="30039"/>
                  </a:lnTo>
                  <a:lnTo>
                    <a:pt x="5027132" y="63744"/>
                  </a:lnTo>
                  <a:lnTo>
                    <a:pt x="5049237" y="106486"/>
                  </a:lnTo>
                  <a:lnTo>
                    <a:pt x="5057175" y="155702"/>
                  </a:lnTo>
                  <a:lnTo>
                    <a:pt x="5057175" y="6775709"/>
                  </a:lnTo>
                  <a:lnTo>
                    <a:pt x="5049237" y="6824927"/>
                  </a:lnTo>
                  <a:lnTo>
                    <a:pt x="5027132" y="6867671"/>
                  </a:lnTo>
                  <a:lnTo>
                    <a:pt x="4993427" y="6901378"/>
                  </a:lnTo>
                  <a:lnTo>
                    <a:pt x="4950685" y="6923484"/>
                  </a:lnTo>
                  <a:lnTo>
                    <a:pt x="4901473" y="6931422"/>
                  </a:lnTo>
                  <a:lnTo>
                    <a:pt x="155702" y="6931422"/>
                  </a:lnTo>
                  <a:lnTo>
                    <a:pt x="106490" y="6923484"/>
                  </a:lnTo>
                  <a:lnTo>
                    <a:pt x="63748" y="6901378"/>
                  </a:lnTo>
                  <a:lnTo>
                    <a:pt x="30042" y="6867671"/>
                  </a:lnTo>
                  <a:lnTo>
                    <a:pt x="7938" y="6824927"/>
                  </a:lnTo>
                  <a:lnTo>
                    <a:pt x="0" y="6775709"/>
                  </a:lnTo>
                  <a:lnTo>
                    <a:pt x="0" y="155702"/>
                  </a:lnTo>
                  <a:close/>
                </a:path>
              </a:pathLst>
            </a:custGeom>
            <a:ln w="523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3123571" y="2161183"/>
            <a:ext cx="389382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dirty="0">
                <a:latin typeface="Arial"/>
                <a:cs typeface="Arial"/>
              </a:rPr>
              <a:t>Active</a:t>
            </a:r>
            <a:r>
              <a:rPr sz="1950" b="1" spc="70" dirty="0">
                <a:latin typeface="Arial"/>
                <a:cs typeface="Arial"/>
              </a:rPr>
              <a:t> </a:t>
            </a:r>
            <a:r>
              <a:rPr sz="1950" b="1" dirty="0">
                <a:latin typeface="Arial"/>
                <a:cs typeface="Arial"/>
              </a:rPr>
              <a:t>Magnetic</a:t>
            </a:r>
            <a:r>
              <a:rPr sz="1950" b="1" spc="60" dirty="0">
                <a:latin typeface="Arial"/>
                <a:cs typeface="Arial"/>
              </a:rPr>
              <a:t> </a:t>
            </a:r>
            <a:r>
              <a:rPr sz="1950" b="1" dirty="0">
                <a:latin typeface="Arial"/>
                <a:cs typeface="Arial"/>
              </a:rPr>
              <a:t>Bearings</a:t>
            </a:r>
            <a:r>
              <a:rPr sz="1950" b="1" spc="75" dirty="0">
                <a:latin typeface="Arial"/>
                <a:cs typeface="Arial"/>
              </a:rPr>
              <a:t> </a:t>
            </a:r>
            <a:r>
              <a:rPr sz="1950" b="1" spc="-10" dirty="0">
                <a:latin typeface="Arial"/>
                <a:cs typeface="Arial"/>
              </a:rPr>
              <a:t>(AMB)</a:t>
            </a:r>
            <a:endParaRPr sz="19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781801" y="5561289"/>
            <a:ext cx="4667885" cy="930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indent="-635" algn="ctr">
              <a:lnSpc>
                <a:spcPct val="101499"/>
              </a:lnSpc>
              <a:spcBef>
                <a:spcPts val="90"/>
              </a:spcBef>
            </a:pPr>
            <a:r>
              <a:rPr sz="1950" dirty="0">
                <a:latin typeface="Arial"/>
                <a:cs typeface="Arial"/>
              </a:rPr>
              <a:t>Use</a:t>
            </a:r>
            <a:r>
              <a:rPr sz="1950" spc="45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permanent</a:t>
            </a:r>
            <a:r>
              <a:rPr sz="1950" spc="60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magnet</a:t>
            </a:r>
            <a:r>
              <a:rPr sz="1950" spc="50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bias</a:t>
            </a:r>
            <a:r>
              <a:rPr sz="1950" spc="55" dirty="0">
                <a:latin typeface="Arial"/>
                <a:cs typeface="Arial"/>
              </a:rPr>
              <a:t> </a:t>
            </a:r>
            <a:r>
              <a:rPr sz="1950" spc="-10" dirty="0">
                <a:latin typeface="Arial"/>
                <a:cs typeface="Arial"/>
              </a:rPr>
              <a:t>homopolar </a:t>
            </a:r>
            <a:r>
              <a:rPr sz="1950" dirty="0">
                <a:latin typeface="Arial"/>
                <a:cs typeface="Arial"/>
              </a:rPr>
              <a:t>design</a:t>
            </a:r>
            <a:r>
              <a:rPr sz="1950" spc="65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bearings</a:t>
            </a:r>
            <a:r>
              <a:rPr sz="1950" spc="75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and</a:t>
            </a:r>
            <a:r>
              <a:rPr sz="1950" spc="55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electromagnetic</a:t>
            </a:r>
            <a:r>
              <a:rPr sz="1950" spc="75" dirty="0">
                <a:latin typeface="Arial"/>
                <a:cs typeface="Arial"/>
              </a:rPr>
              <a:t> </a:t>
            </a:r>
            <a:r>
              <a:rPr sz="1950" spc="-20" dirty="0">
                <a:latin typeface="Arial"/>
                <a:cs typeface="Arial"/>
              </a:rPr>
              <a:t>bias </a:t>
            </a:r>
            <a:r>
              <a:rPr sz="1950" dirty="0">
                <a:latin typeface="Arial"/>
                <a:cs typeface="Arial"/>
              </a:rPr>
              <a:t>heteropolar</a:t>
            </a:r>
            <a:r>
              <a:rPr sz="1950" spc="80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design</a:t>
            </a:r>
            <a:r>
              <a:rPr sz="1950" spc="70" dirty="0">
                <a:latin typeface="Arial"/>
                <a:cs typeface="Arial"/>
              </a:rPr>
              <a:t> </a:t>
            </a:r>
            <a:r>
              <a:rPr sz="1950" spc="-10" dirty="0">
                <a:latin typeface="Arial"/>
                <a:cs typeface="Arial"/>
              </a:rPr>
              <a:t>bearings</a:t>
            </a:r>
            <a:endParaRPr sz="1950">
              <a:latin typeface="Arial"/>
              <a:cs typeface="Arial"/>
            </a:endParaRPr>
          </a:p>
        </p:txBody>
      </p:sp>
      <p:pic>
        <p:nvPicPr>
          <p:cNvPr id="31" name="object 3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560572" y="7536524"/>
            <a:ext cx="497576" cy="528989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14457137" y="7592248"/>
            <a:ext cx="1269365" cy="6286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53670" indent="-140970">
              <a:lnSpc>
                <a:spcPct val="100000"/>
              </a:lnSpc>
              <a:spcBef>
                <a:spcPts val="125"/>
              </a:spcBef>
              <a:buChar char="•"/>
              <a:tabLst>
                <a:tab pos="153670" algn="l"/>
              </a:tabLst>
            </a:pPr>
            <a:r>
              <a:rPr sz="1950" spc="-10" dirty="0">
                <a:latin typeface="Arial"/>
                <a:cs typeface="Arial"/>
              </a:rPr>
              <a:t>Powerflux</a:t>
            </a:r>
            <a:endParaRPr sz="1950">
              <a:latin typeface="Arial"/>
              <a:cs typeface="Arial"/>
            </a:endParaRPr>
          </a:p>
          <a:p>
            <a:pPr marL="265430" lvl="1" indent="-140970">
              <a:lnSpc>
                <a:spcPct val="100000"/>
              </a:lnSpc>
              <a:spcBef>
                <a:spcPts val="35"/>
              </a:spcBef>
              <a:buChar char="•"/>
              <a:tabLst>
                <a:tab pos="265430" algn="l"/>
              </a:tabLst>
            </a:pPr>
            <a:r>
              <a:rPr sz="1950" spc="-10" dirty="0">
                <a:latin typeface="Arial"/>
                <a:cs typeface="Arial"/>
              </a:rPr>
              <a:t>Xcelflux</a:t>
            </a:r>
            <a:endParaRPr sz="1950">
              <a:latin typeface="Arial"/>
              <a:cs typeface="Arial"/>
            </a:endParaRPr>
          </a:p>
        </p:txBody>
      </p:sp>
      <p:pic>
        <p:nvPicPr>
          <p:cNvPr id="33" name="object 3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448743" y="7838085"/>
            <a:ext cx="497576" cy="528989"/>
          </a:xfrm>
          <a:prstGeom prst="rect">
            <a:avLst/>
          </a:prstGeom>
        </p:spPr>
      </p:pic>
      <p:pic>
        <p:nvPicPr>
          <p:cNvPr id="34" name="object 34" descr="þÿ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3705196" y="2948077"/>
            <a:ext cx="2405842" cy="2505491"/>
          </a:xfrm>
          <a:prstGeom prst="rect">
            <a:avLst/>
          </a:prstGeom>
        </p:spPr>
      </p:pic>
      <p:pic>
        <p:nvPicPr>
          <p:cNvPr id="35" name="object 35" descr="þÿ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465555" y="2671241"/>
            <a:ext cx="2146956" cy="2989539"/>
          </a:xfrm>
          <a:prstGeom prst="rect">
            <a:avLst/>
          </a:prstGeom>
        </p:spPr>
      </p:pic>
      <p:sp>
        <p:nvSpPr>
          <p:cNvPr id="36" name="object 10">
            <a:extLst>
              <a:ext uri="{FF2B5EF4-FFF2-40B4-BE49-F238E27FC236}">
                <a16:creationId xmlns:a16="http://schemas.microsoft.com/office/drawing/2014/main" id="{4F4451DF-0752-DECF-5AB2-C8D6E42FF00C}"/>
              </a:ext>
            </a:extLst>
          </p:cNvPr>
          <p:cNvSpPr txBox="1"/>
          <p:nvPr/>
        </p:nvSpPr>
        <p:spPr>
          <a:xfrm>
            <a:off x="0" y="10390846"/>
            <a:ext cx="20104100" cy="2930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 defTabSz="825500" rtl="0" hangingPunct="0">
              <a:spcBef>
                <a:spcPts val="125"/>
              </a:spcBef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10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STATEMENT</a:t>
            </a:r>
            <a:r>
              <a:rPr lang="en-US" spc="10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spc="-2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A.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Approved</a:t>
            </a:r>
            <a:r>
              <a:rPr lang="en-US" spc="4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for</a:t>
            </a:r>
            <a:r>
              <a:rPr lang="en-US" spc="3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public</a:t>
            </a:r>
            <a:r>
              <a:rPr lang="en-US" spc="6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release;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6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is</a:t>
            </a:r>
            <a:r>
              <a:rPr lang="en-US" spc="4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unlimited.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OPSEC</a:t>
            </a:r>
            <a:r>
              <a:rPr lang="en-US" spc="5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#</a:t>
            </a:r>
            <a:r>
              <a:rPr lang="en-US" spc="3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10906</a:t>
            </a:r>
            <a:endParaRPr lang="en-US" dirty="0">
              <a:solidFill>
                <a:srgbClr val="000000"/>
              </a:solidFill>
              <a:latin typeface="Arial"/>
              <a:cs typeface="Arial"/>
              <a:sym typeface="Helvetica 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6420" y="1507305"/>
            <a:ext cx="8808085" cy="27324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590550" indent="-565150">
              <a:lnSpc>
                <a:spcPct val="100000"/>
              </a:lnSpc>
              <a:spcBef>
                <a:spcPts val="114"/>
              </a:spcBef>
              <a:buClr>
                <a:srgbClr val="0D0D0D"/>
              </a:buClr>
              <a:buFont typeface="Wingdings"/>
              <a:buChar char=""/>
              <a:tabLst>
                <a:tab pos="590550" algn="l"/>
              </a:tabLst>
            </a:pP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Volume:</a:t>
            </a:r>
            <a:r>
              <a:rPr sz="2950" spc="-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2712</a:t>
            </a:r>
            <a:r>
              <a:rPr sz="2950" spc="-1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in</a:t>
            </a:r>
            <a:r>
              <a:rPr sz="2925" baseline="25641" dirty="0">
                <a:solidFill>
                  <a:srgbClr val="0D0D0D"/>
                </a:solidFill>
                <a:latin typeface="Arial"/>
                <a:cs typeface="Arial"/>
              </a:rPr>
              <a:t>3</a:t>
            </a:r>
            <a:r>
              <a:rPr sz="2925" spc="397" baseline="25641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(18.3”</a:t>
            </a:r>
            <a:r>
              <a:rPr sz="2950" spc="-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x</a:t>
            </a:r>
            <a:r>
              <a:rPr sz="2950" spc="-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22.8”</a:t>
            </a:r>
            <a:r>
              <a:rPr sz="2950" spc="-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x</a:t>
            </a:r>
            <a:r>
              <a:rPr sz="2950" spc="-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6.5”)</a:t>
            </a:r>
            <a:endParaRPr sz="2950">
              <a:latin typeface="Arial"/>
              <a:cs typeface="Arial"/>
            </a:endParaRPr>
          </a:p>
          <a:p>
            <a:pPr marL="590550" indent="-565150">
              <a:lnSpc>
                <a:spcPct val="100000"/>
              </a:lnSpc>
              <a:spcBef>
                <a:spcPts val="25"/>
              </a:spcBef>
              <a:buFont typeface="Wingdings"/>
              <a:buChar char=""/>
              <a:tabLst>
                <a:tab pos="590550" algn="l"/>
              </a:tabLst>
            </a:pP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Weight</a:t>
            </a:r>
            <a:r>
              <a:rPr sz="2950" spc="-1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=</a:t>
            </a:r>
            <a:r>
              <a:rPr sz="2950" spc="-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240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spc="-25" dirty="0">
                <a:solidFill>
                  <a:srgbClr val="0D0D0D"/>
                </a:solidFill>
                <a:latin typeface="Arial"/>
                <a:cs typeface="Arial"/>
              </a:rPr>
              <a:t>lb</a:t>
            </a:r>
            <a:endParaRPr sz="2950">
              <a:latin typeface="Arial"/>
              <a:cs typeface="Arial"/>
            </a:endParaRPr>
          </a:p>
          <a:p>
            <a:pPr marL="590550" indent="-565150">
              <a:lnSpc>
                <a:spcPct val="100000"/>
              </a:lnSpc>
              <a:spcBef>
                <a:spcPts val="20"/>
              </a:spcBef>
              <a:buFont typeface="Wingdings"/>
              <a:buChar char=""/>
              <a:tabLst>
                <a:tab pos="590550" algn="l"/>
              </a:tabLst>
            </a:pP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Current</a:t>
            </a:r>
            <a:r>
              <a:rPr sz="2950" spc="-2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Rating</a:t>
            </a:r>
            <a:r>
              <a:rPr sz="2950" spc="-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(ac):</a:t>
            </a:r>
            <a:r>
              <a:rPr sz="2950" spc="2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800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A</a:t>
            </a:r>
            <a:r>
              <a:rPr sz="2925" baseline="-21367" dirty="0">
                <a:solidFill>
                  <a:srgbClr val="0D0D0D"/>
                </a:solidFill>
                <a:latin typeface="Arial"/>
                <a:cs typeface="Arial"/>
              </a:rPr>
              <a:t>rms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,</a:t>
            </a:r>
            <a:r>
              <a:rPr sz="2950" spc="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1000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A</a:t>
            </a:r>
            <a:r>
              <a:rPr sz="2925" baseline="-21367" dirty="0">
                <a:solidFill>
                  <a:srgbClr val="0D0D0D"/>
                </a:solidFill>
                <a:latin typeface="Arial"/>
                <a:cs typeface="Arial"/>
              </a:rPr>
              <a:t>rms</a:t>
            </a:r>
            <a:r>
              <a:rPr sz="2925" spc="412" baseline="-21367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transient</a:t>
            </a:r>
            <a:endParaRPr sz="2950">
              <a:latin typeface="Arial"/>
              <a:cs typeface="Arial"/>
            </a:endParaRPr>
          </a:p>
          <a:p>
            <a:pPr marL="590550" indent="-565150">
              <a:lnSpc>
                <a:spcPts val="3520"/>
              </a:lnSpc>
              <a:spcBef>
                <a:spcPts val="20"/>
              </a:spcBef>
              <a:buFont typeface="Wingdings"/>
              <a:buChar char=""/>
              <a:tabLst>
                <a:tab pos="590550" algn="l"/>
              </a:tabLst>
            </a:pP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DC bus</a:t>
            </a:r>
            <a:r>
              <a:rPr sz="2950" spc="-2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voltage</a:t>
            </a:r>
            <a:r>
              <a:rPr sz="2950" spc="-1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range:</a:t>
            </a:r>
            <a:r>
              <a:rPr sz="2950" spc="-1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565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to</a:t>
            </a:r>
            <a:r>
              <a:rPr sz="2950" spc="-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635 </a:t>
            </a:r>
            <a:r>
              <a:rPr sz="2950" spc="-25" dirty="0">
                <a:solidFill>
                  <a:srgbClr val="0D0D0D"/>
                </a:solidFill>
                <a:latin typeface="Arial"/>
                <a:cs typeface="Arial"/>
              </a:rPr>
              <a:t>V</a:t>
            </a:r>
            <a:r>
              <a:rPr sz="2925" spc="-37" baseline="-21367" dirty="0">
                <a:solidFill>
                  <a:srgbClr val="0D0D0D"/>
                </a:solidFill>
                <a:latin typeface="Arial"/>
                <a:cs typeface="Arial"/>
              </a:rPr>
              <a:t>dc</a:t>
            </a:r>
            <a:endParaRPr sz="2925" baseline="-21367">
              <a:latin typeface="Arial"/>
              <a:cs typeface="Arial"/>
            </a:endParaRPr>
          </a:p>
          <a:p>
            <a:pPr marL="590550" indent="-565150">
              <a:lnSpc>
                <a:spcPts val="3520"/>
              </a:lnSpc>
              <a:buFont typeface="Wingdings"/>
              <a:buChar char=""/>
              <a:tabLst>
                <a:tab pos="590550" algn="l"/>
              </a:tabLst>
            </a:pP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Coolant:</a:t>
            </a:r>
            <a:r>
              <a:rPr sz="2950" spc="-2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EGW @ 36</a:t>
            </a:r>
            <a:r>
              <a:rPr sz="2950" spc="-2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LPM, 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105</a:t>
            </a:r>
            <a:r>
              <a:rPr sz="2950" spc="-10" dirty="0">
                <a:solidFill>
                  <a:srgbClr val="0D0D0D"/>
                </a:solidFill>
                <a:latin typeface="Gill Sans MT"/>
                <a:cs typeface="Gill Sans MT"/>
              </a:rPr>
              <a:t>°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C</a:t>
            </a:r>
            <a:endParaRPr sz="2950">
              <a:latin typeface="Arial"/>
              <a:cs typeface="Arial"/>
            </a:endParaRPr>
          </a:p>
          <a:p>
            <a:pPr marL="590550" indent="-565150">
              <a:lnSpc>
                <a:spcPct val="100000"/>
              </a:lnSpc>
              <a:spcBef>
                <a:spcPts val="25"/>
              </a:spcBef>
              <a:buFont typeface="Wingdings"/>
              <a:buChar char=""/>
              <a:tabLst>
                <a:tab pos="590550" algn="l"/>
              </a:tabLst>
            </a:pP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Temperature:</a:t>
            </a:r>
            <a:r>
              <a:rPr sz="2950" spc="-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-40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to</a:t>
            </a:r>
            <a:r>
              <a:rPr sz="2950" spc="-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121</a:t>
            </a:r>
            <a:r>
              <a:rPr sz="2950" spc="-10" dirty="0">
                <a:solidFill>
                  <a:srgbClr val="0D0D0D"/>
                </a:solidFill>
                <a:latin typeface="Gill Sans MT"/>
                <a:cs typeface="Gill Sans MT"/>
              </a:rPr>
              <a:t>°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C</a:t>
            </a:r>
            <a:endParaRPr sz="29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9120" y="4673700"/>
            <a:ext cx="8251825" cy="4781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577850" indent="-565150">
              <a:lnSpc>
                <a:spcPct val="100000"/>
              </a:lnSpc>
              <a:spcBef>
                <a:spcPts val="114"/>
              </a:spcBef>
              <a:buFont typeface="Wingdings"/>
              <a:buChar char=""/>
              <a:tabLst>
                <a:tab pos="577850" algn="l"/>
                <a:tab pos="2651125" algn="l"/>
                <a:tab pos="3361054" algn="l"/>
                <a:tab pos="4156075" algn="l"/>
                <a:tab pos="5600065" algn="l"/>
                <a:tab pos="7044690" algn="l"/>
              </a:tabLst>
            </a:pP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Developed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25" dirty="0">
                <a:solidFill>
                  <a:srgbClr val="0D0D0D"/>
                </a:solidFill>
                <a:latin typeface="Arial"/>
                <a:cs typeface="Arial"/>
              </a:rPr>
              <a:t>for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25" dirty="0">
                <a:solidFill>
                  <a:srgbClr val="0D0D0D"/>
                </a:solidFill>
                <a:latin typeface="Arial"/>
                <a:cs typeface="Arial"/>
              </a:rPr>
              <a:t>the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ground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vehicle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system</a:t>
            </a:r>
            <a:endParaRPr sz="29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16768" y="4673700"/>
            <a:ext cx="1093470" cy="930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685">
              <a:lnSpc>
                <a:spcPct val="100600"/>
              </a:lnSpc>
              <a:spcBef>
                <a:spcPts val="95"/>
              </a:spcBef>
            </a:pP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center (PEM)</a:t>
            </a:r>
            <a:endParaRPr sz="29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4548" y="5126042"/>
            <a:ext cx="7499984" cy="930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95"/>
              </a:spcBef>
              <a:tabLst>
                <a:tab pos="1769745" algn="l"/>
                <a:tab pos="3570604" algn="l"/>
                <a:tab pos="6208395" algn="l"/>
              </a:tabLst>
            </a:pP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(GVSC)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platform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electrification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mobility program</a:t>
            </a:r>
            <a:endParaRPr sz="29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9120" y="6030727"/>
            <a:ext cx="9573260" cy="13830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77215" marR="5080" indent="-565150" algn="just">
              <a:lnSpc>
                <a:spcPct val="100600"/>
              </a:lnSpc>
              <a:spcBef>
                <a:spcPts val="95"/>
              </a:spcBef>
              <a:buFont typeface="Wingdings"/>
              <a:buChar char=""/>
              <a:tabLst>
                <a:tab pos="577215" algn="l"/>
              </a:tabLst>
            </a:pP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Parallel</a:t>
            </a:r>
            <a:r>
              <a:rPr sz="2950" spc="125" dirty="0">
                <a:solidFill>
                  <a:srgbClr val="0D0D0D"/>
                </a:solidFill>
                <a:latin typeface="Arial"/>
                <a:cs typeface="Arial"/>
              </a:rPr>
              <a:t> 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operation</a:t>
            </a:r>
            <a:r>
              <a:rPr sz="2950" spc="125" dirty="0">
                <a:solidFill>
                  <a:srgbClr val="0D0D0D"/>
                </a:solidFill>
                <a:latin typeface="Arial"/>
                <a:cs typeface="Arial"/>
              </a:rPr>
              <a:t> 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of</a:t>
            </a:r>
            <a:r>
              <a:rPr sz="2950" spc="120" dirty="0">
                <a:solidFill>
                  <a:srgbClr val="0D0D0D"/>
                </a:solidFill>
                <a:latin typeface="Arial"/>
                <a:cs typeface="Arial"/>
              </a:rPr>
              <a:t> 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two</a:t>
            </a:r>
            <a:r>
              <a:rPr sz="2950" spc="125" dirty="0">
                <a:solidFill>
                  <a:srgbClr val="0D0D0D"/>
                </a:solidFill>
                <a:latin typeface="Arial"/>
                <a:cs typeface="Arial"/>
              </a:rPr>
              <a:t> 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SiC</a:t>
            </a:r>
            <a:r>
              <a:rPr sz="2950" spc="130" dirty="0">
                <a:solidFill>
                  <a:srgbClr val="0D0D0D"/>
                </a:solidFill>
                <a:latin typeface="Arial"/>
                <a:cs typeface="Arial"/>
              </a:rPr>
              <a:t>  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half-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bridge</a:t>
            </a:r>
            <a:r>
              <a:rPr sz="2950" spc="125" dirty="0">
                <a:solidFill>
                  <a:srgbClr val="0D0D0D"/>
                </a:solidFill>
                <a:latin typeface="Arial"/>
                <a:cs typeface="Arial"/>
              </a:rPr>
              <a:t>  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modules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(rated</a:t>
            </a:r>
            <a:r>
              <a:rPr sz="2950" spc="6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at</a:t>
            </a:r>
            <a:r>
              <a:rPr sz="2950" spc="62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1200V</a:t>
            </a:r>
            <a:r>
              <a:rPr sz="2950" spc="6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800A)</a:t>
            </a:r>
            <a:r>
              <a:rPr sz="2950" spc="6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in</a:t>
            </a:r>
            <a:r>
              <a:rPr sz="2950" spc="6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each</a:t>
            </a:r>
            <a:r>
              <a:rPr sz="2950" spc="62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phase,</a:t>
            </a:r>
            <a:r>
              <a:rPr sz="2950" spc="62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switching</a:t>
            </a:r>
            <a:r>
              <a:rPr sz="2950" spc="6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spc="-25" dirty="0">
                <a:solidFill>
                  <a:srgbClr val="0D0D0D"/>
                </a:solidFill>
                <a:latin typeface="Arial"/>
                <a:cs typeface="Arial"/>
              </a:rPr>
              <a:t>at 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20kHz</a:t>
            </a:r>
            <a:endParaRPr sz="29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9120" y="7387755"/>
            <a:ext cx="6282055" cy="4781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577850" indent="-565150">
              <a:lnSpc>
                <a:spcPct val="100000"/>
              </a:lnSpc>
              <a:spcBef>
                <a:spcPts val="114"/>
              </a:spcBef>
              <a:buFont typeface="Wingdings"/>
              <a:buChar char=""/>
              <a:tabLst>
                <a:tab pos="577850" algn="l"/>
                <a:tab pos="2495550" algn="l"/>
                <a:tab pos="3134995" algn="l"/>
                <a:tab pos="4298950" algn="l"/>
              </a:tabLst>
            </a:pP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Designed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25" dirty="0">
                <a:solidFill>
                  <a:srgbClr val="0D0D0D"/>
                </a:solidFill>
                <a:latin typeface="Arial"/>
                <a:cs typeface="Arial"/>
              </a:rPr>
              <a:t>to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20" dirty="0">
                <a:solidFill>
                  <a:srgbClr val="0D0D0D"/>
                </a:solidFill>
                <a:latin typeface="Arial"/>
                <a:cs typeface="Arial"/>
              </a:rPr>
              <a:t>meet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ATPD-</a:t>
            </a:r>
            <a:r>
              <a:rPr sz="2950" spc="-20" dirty="0">
                <a:solidFill>
                  <a:srgbClr val="0D0D0D"/>
                </a:solidFill>
                <a:latin typeface="Arial"/>
                <a:cs typeface="Arial"/>
              </a:rPr>
              <a:t>2404</a:t>
            </a:r>
            <a:endParaRPr sz="29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14400" y="7387755"/>
            <a:ext cx="3096260" cy="930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05410">
              <a:lnSpc>
                <a:spcPct val="100600"/>
              </a:lnSpc>
              <a:spcBef>
                <a:spcPts val="95"/>
              </a:spcBef>
              <a:tabLst>
                <a:tab pos="2456180" algn="l"/>
                <a:tab pos="2642235" algn="l"/>
              </a:tabLst>
            </a:pP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requirements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	</a:t>
            </a:r>
            <a:r>
              <a:rPr sz="2950" spc="-25" dirty="0">
                <a:solidFill>
                  <a:srgbClr val="0D0D0D"/>
                </a:solidFill>
                <a:latin typeface="Arial"/>
                <a:cs typeface="Arial"/>
              </a:rPr>
              <a:t>for 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rain/snow,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25" dirty="0">
                <a:solidFill>
                  <a:srgbClr val="0D0D0D"/>
                </a:solidFill>
                <a:latin typeface="Arial"/>
                <a:cs typeface="Arial"/>
              </a:rPr>
              <a:t>and</a:t>
            </a:r>
            <a:endParaRPr sz="29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4925" y="7840097"/>
            <a:ext cx="5212715" cy="930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95"/>
              </a:spcBef>
              <a:tabLst>
                <a:tab pos="3353435" algn="l"/>
              </a:tabLst>
            </a:pP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shock/vibration,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immersion, washdown</a:t>
            </a:r>
            <a:endParaRPr sz="29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9120" y="8744780"/>
            <a:ext cx="9570085" cy="930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77215" marR="5080" indent="-565150">
              <a:lnSpc>
                <a:spcPct val="100600"/>
              </a:lnSpc>
              <a:spcBef>
                <a:spcPts val="95"/>
              </a:spcBef>
              <a:buFont typeface="Wingdings"/>
              <a:buChar char=""/>
              <a:tabLst>
                <a:tab pos="577215" algn="l"/>
                <a:tab pos="1407795" algn="l"/>
                <a:tab pos="2426970" algn="l"/>
                <a:tab pos="3908425" algn="l"/>
                <a:tab pos="5575300" algn="l"/>
                <a:tab pos="6365875" algn="l"/>
                <a:tab pos="7426325" algn="l"/>
                <a:tab pos="8760460" algn="l"/>
              </a:tabLst>
            </a:pP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Communicates</a:t>
            </a:r>
            <a:r>
              <a:rPr sz="2950" spc="26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load,</a:t>
            </a:r>
            <a:r>
              <a:rPr sz="2950" spc="26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control,</a:t>
            </a:r>
            <a:r>
              <a:rPr sz="2950" spc="27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and</a:t>
            </a:r>
            <a:r>
              <a:rPr sz="2950" spc="28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diagnostics</a:t>
            </a:r>
            <a:r>
              <a:rPr sz="2950" spc="28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data</a:t>
            </a:r>
            <a:r>
              <a:rPr sz="2950" spc="28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spc="-25" dirty="0">
                <a:solidFill>
                  <a:srgbClr val="0D0D0D"/>
                </a:solidFill>
                <a:latin typeface="Arial"/>
                <a:cs typeface="Arial"/>
              </a:rPr>
              <a:t>to the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20" dirty="0">
                <a:solidFill>
                  <a:srgbClr val="0D0D0D"/>
                </a:solidFill>
                <a:latin typeface="Arial"/>
                <a:cs typeface="Arial"/>
              </a:rPr>
              <a:t>host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vehicle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platform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25" dirty="0">
                <a:solidFill>
                  <a:srgbClr val="0D0D0D"/>
                </a:solidFill>
                <a:latin typeface="Arial"/>
                <a:cs typeface="Arial"/>
              </a:rPr>
              <a:t>via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25" dirty="0">
                <a:solidFill>
                  <a:srgbClr val="0D0D0D"/>
                </a:solidFill>
                <a:latin typeface="Arial"/>
                <a:cs typeface="Arial"/>
              </a:rPr>
              <a:t>SAE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J1939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25" dirty="0">
                <a:solidFill>
                  <a:srgbClr val="0D0D0D"/>
                </a:solidFill>
                <a:latin typeface="Arial"/>
                <a:cs typeface="Arial"/>
              </a:rPr>
              <a:t>CAN</a:t>
            </a:r>
            <a:endParaRPr sz="29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03794" y="9649465"/>
            <a:ext cx="1472565" cy="4781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interface</a:t>
            </a:r>
            <a:endParaRPr sz="2950">
              <a:latin typeface="Arial"/>
              <a:cs typeface="Arial"/>
            </a:endParaRPr>
          </a:p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326421" y="205094"/>
            <a:ext cx="1938718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  <a:tabLst>
                <a:tab pos="9672320" algn="l"/>
              </a:tabLst>
            </a:pPr>
            <a:r>
              <a:rPr dirty="0"/>
              <a:t>System</a:t>
            </a:r>
            <a:r>
              <a:rPr spc="-155" dirty="0"/>
              <a:t> </a:t>
            </a:r>
            <a:r>
              <a:rPr dirty="0"/>
              <a:t>Overview</a:t>
            </a:r>
            <a:r>
              <a:rPr spc="-180" dirty="0"/>
              <a:t> </a:t>
            </a:r>
            <a:r>
              <a:rPr dirty="0"/>
              <a:t>–</a:t>
            </a:r>
            <a:r>
              <a:rPr spc="-145" dirty="0"/>
              <a:t> </a:t>
            </a:r>
            <a:r>
              <a:rPr spc="-10" dirty="0"/>
              <a:t>Enercycle</a:t>
            </a:r>
            <a:r>
              <a:rPr sz="4950" spc="-15" baseline="25252" dirty="0"/>
              <a:t>TM</a:t>
            </a:r>
            <a:r>
              <a:rPr sz="4950" baseline="25252" dirty="0"/>
              <a:t>	</a:t>
            </a:r>
            <a:r>
              <a:rPr sz="4950" spc="-40" dirty="0"/>
              <a:t>DC-</a:t>
            </a:r>
            <a:r>
              <a:rPr sz="4950" dirty="0"/>
              <a:t>1000</a:t>
            </a:r>
            <a:r>
              <a:rPr sz="4950" spc="5" dirty="0"/>
              <a:t> </a:t>
            </a:r>
            <a:r>
              <a:rPr sz="4950" spc="75" dirty="0"/>
              <a:t>Inverter</a:t>
            </a:r>
            <a:r>
              <a:rPr sz="3450" spc="75" dirty="0">
                <a:solidFill>
                  <a:srgbClr val="4767B7"/>
                </a:solidFill>
              </a:rPr>
              <a:t>POWER</a:t>
            </a:r>
            <a:r>
              <a:rPr sz="3450" spc="340" dirty="0">
                <a:solidFill>
                  <a:srgbClr val="4767B7"/>
                </a:solidFill>
              </a:rPr>
              <a:t> </a:t>
            </a:r>
            <a:r>
              <a:rPr sz="3450" dirty="0">
                <a:solidFill>
                  <a:srgbClr val="4767B7"/>
                </a:solidFill>
              </a:rPr>
              <a:t>&amp;</a:t>
            </a:r>
            <a:r>
              <a:rPr sz="3450" spc="330" dirty="0">
                <a:solidFill>
                  <a:srgbClr val="4767B7"/>
                </a:solidFill>
              </a:rPr>
              <a:t> </a:t>
            </a:r>
            <a:r>
              <a:rPr sz="3450" spc="135" dirty="0">
                <a:solidFill>
                  <a:srgbClr val="4767B7"/>
                </a:solidFill>
              </a:rPr>
              <a:t>MOBILITY</a:t>
            </a:r>
            <a:endParaRPr sz="3450"/>
          </a:p>
        </p:txBody>
      </p:sp>
      <p:grpSp>
        <p:nvGrpSpPr>
          <p:cNvPr id="13" name="object 13"/>
          <p:cNvGrpSpPr/>
          <p:nvPr/>
        </p:nvGrpSpPr>
        <p:grpSpPr>
          <a:xfrm>
            <a:off x="10512227" y="1512840"/>
            <a:ext cx="9546590" cy="8465185"/>
            <a:chOff x="10512227" y="1512840"/>
            <a:chExt cx="9546590" cy="8465185"/>
          </a:xfrm>
        </p:grpSpPr>
        <p:pic>
          <p:nvPicPr>
            <p:cNvPr id="14" name="object 14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124187" y="3299553"/>
              <a:ext cx="6934511" cy="2894054"/>
            </a:xfrm>
            <a:prstGeom prst="rect">
              <a:avLst/>
            </a:prstGeom>
          </p:spPr>
        </p:pic>
        <p:pic>
          <p:nvPicPr>
            <p:cNvPr id="15" name="object 15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12227" y="1512840"/>
              <a:ext cx="5829715" cy="2471478"/>
            </a:xfrm>
            <a:prstGeom prst="rect">
              <a:avLst/>
            </a:prstGeom>
          </p:spPr>
        </p:pic>
        <p:pic>
          <p:nvPicPr>
            <p:cNvPr id="16" name="object 16" descr="þÿ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12228" y="5555694"/>
              <a:ext cx="7072606" cy="4422336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1215632" y="9795954"/>
            <a:ext cx="454723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Arial"/>
                <a:cs typeface="Arial"/>
              </a:rPr>
              <a:t>Fig.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1: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Enercycle </a:t>
            </a:r>
            <a:r>
              <a:rPr sz="2300" spc="-10" dirty="0">
                <a:latin typeface="Arial"/>
                <a:cs typeface="Arial"/>
              </a:rPr>
              <a:t>DC-</a:t>
            </a:r>
            <a:r>
              <a:rPr sz="2300" dirty="0">
                <a:latin typeface="Arial"/>
                <a:cs typeface="Arial"/>
              </a:rPr>
              <a:t>1000</a:t>
            </a:r>
            <a:r>
              <a:rPr sz="2300" spc="25" dirty="0">
                <a:latin typeface="Arial"/>
                <a:cs typeface="Arial"/>
              </a:rPr>
              <a:t> </a:t>
            </a:r>
            <a:r>
              <a:rPr sz="2300" spc="-10" dirty="0">
                <a:latin typeface="Arial"/>
                <a:cs typeface="Arial"/>
              </a:rPr>
              <a:t>Inverter</a:t>
            </a:r>
            <a:endParaRPr sz="2300">
              <a:latin typeface="Arial"/>
              <a:cs typeface="Arial"/>
            </a:endParaRPr>
          </a:p>
        </p:txBody>
      </p:sp>
      <p:sp>
        <p:nvSpPr>
          <p:cNvPr id="18" name="object 10">
            <a:extLst>
              <a:ext uri="{FF2B5EF4-FFF2-40B4-BE49-F238E27FC236}">
                <a16:creationId xmlns:a16="http://schemas.microsoft.com/office/drawing/2014/main" id="{F4DA74C3-FCB7-1AC6-4A29-B2D06B862B47}"/>
              </a:ext>
            </a:extLst>
          </p:cNvPr>
          <p:cNvSpPr txBox="1"/>
          <p:nvPr/>
        </p:nvSpPr>
        <p:spPr>
          <a:xfrm>
            <a:off x="0" y="10390846"/>
            <a:ext cx="20104100" cy="2930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 defTabSz="825500" rtl="0" hangingPunct="0">
              <a:spcBef>
                <a:spcPts val="125"/>
              </a:spcBef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10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STATEMENT</a:t>
            </a:r>
            <a:r>
              <a:rPr lang="en-US" spc="10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spc="-2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A.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Approved</a:t>
            </a:r>
            <a:r>
              <a:rPr lang="en-US" spc="4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for</a:t>
            </a:r>
            <a:r>
              <a:rPr lang="en-US" spc="3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public</a:t>
            </a:r>
            <a:r>
              <a:rPr lang="en-US" spc="6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release;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6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is</a:t>
            </a:r>
            <a:r>
              <a:rPr lang="en-US" spc="4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unlimited.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OPSEC</a:t>
            </a:r>
            <a:r>
              <a:rPr lang="en-US" spc="5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#</a:t>
            </a:r>
            <a:r>
              <a:rPr lang="en-US" spc="3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10906</a:t>
            </a:r>
            <a:endParaRPr lang="en-US" dirty="0">
              <a:solidFill>
                <a:srgbClr val="000000"/>
              </a:solidFill>
              <a:latin typeface="Arial"/>
              <a:cs typeface="Arial"/>
              <a:sym typeface="Helvetica 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9121" y="1507305"/>
            <a:ext cx="8446135" cy="59061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77850" marR="6350" indent="-565785">
              <a:lnSpc>
                <a:spcPct val="100600"/>
              </a:lnSpc>
              <a:spcBef>
                <a:spcPts val="95"/>
              </a:spcBef>
              <a:buClr>
                <a:srgbClr val="0D0D0D"/>
              </a:buClr>
              <a:buFont typeface="Wingdings"/>
              <a:buChar char=""/>
              <a:tabLst>
                <a:tab pos="577850" algn="l"/>
                <a:tab pos="2536825" algn="l"/>
                <a:tab pos="5060950" algn="l"/>
                <a:tab pos="6347460" algn="l"/>
                <a:tab pos="7991475" algn="l"/>
              </a:tabLst>
            </a:pP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Universal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bi-directional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ac/dc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inverter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25" dirty="0">
                <a:solidFill>
                  <a:srgbClr val="0D0D0D"/>
                </a:solidFill>
                <a:latin typeface="Arial"/>
                <a:cs typeface="Arial"/>
              </a:rPr>
              <a:t>for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motoring</a:t>
            </a:r>
            <a:r>
              <a:rPr sz="2950" spc="-1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and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generating</a:t>
            </a:r>
            <a:r>
              <a:rPr sz="2950" spc="-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mode 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operation</a:t>
            </a:r>
            <a:endParaRPr sz="2950">
              <a:latin typeface="Arial"/>
              <a:cs typeface="Arial"/>
            </a:endParaRPr>
          </a:p>
          <a:p>
            <a:pPr marL="577850" marR="5080" indent="-565785">
              <a:lnSpc>
                <a:spcPct val="100600"/>
              </a:lnSpc>
              <a:buFont typeface="Wingdings"/>
              <a:buChar char=""/>
              <a:tabLst>
                <a:tab pos="577850" algn="l"/>
                <a:tab pos="3466465" algn="l"/>
                <a:tab pos="6211570" algn="l"/>
                <a:tab pos="7405370" algn="l"/>
              </a:tabLst>
            </a:pP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High-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frequency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silicon-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carbide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(SiC)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power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switching</a:t>
            </a:r>
            <a:r>
              <a:rPr sz="2950" spc="-1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devices</a:t>
            </a:r>
            <a:endParaRPr sz="2950">
              <a:latin typeface="Arial"/>
              <a:cs typeface="Arial"/>
            </a:endParaRPr>
          </a:p>
          <a:p>
            <a:pPr marL="577850" indent="-565150">
              <a:lnSpc>
                <a:spcPct val="100000"/>
              </a:lnSpc>
              <a:spcBef>
                <a:spcPts val="25"/>
              </a:spcBef>
              <a:buFont typeface="Wingdings"/>
              <a:buChar char=""/>
              <a:tabLst>
                <a:tab pos="577850" algn="l"/>
              </a:tabLst>
            </a:pP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High-voltage</a:t>
            </a:r>
            <a:r>
              <a:rPr sz="2950" spc="-3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dc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and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ac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safety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interlocks</a:t>
            </a:r>
            <a:r>
              <a:rPr sz="2950" spc="-1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(HVIL)</a:t>
            </a:r>
            <a:endParaRPr sz="2950">
              <a:latin typeface="Arial"/>
              <a:cs typeface="Arial"/>
            </a:endParaRPr>
          </a:p>
          <a:p>
            <a:pPr marL="577850" marR="6985" indent="-565785">
              <a:lnSpc>
                <a:spcPct val="100600"/>
              </a:lnSpc>
              <a:buFont typeface="Wingdings"/>
              <a:buChar char=""/>
              <a:tabLst>
                <a:tab pos="577850" algn="l"/>
              </a:tabLst>
            </a:pP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High-speed</a:t>
            </a:r>
            <a:r>
              <a:rPr sz="2950" spc="38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DSP</a:t>
            </a:r>
            <a:r>
              <a:rPr sz="2950" spc="38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motor</a:t>
            </a:r>
            <a:r>
              <a:rPr sz="2950" spc="38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control</a:t>
            </a:r>
            <a:r>
              <a:rPr sz="2950" spc="39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utilizing</a:t>
            </a:r>
            <a:r>
              <a:rPr sz="2950" spc="39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speed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sensor</a:t>
            </a:r>
            <a:r>
              <a:rPr sz="2950" spc="-1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or</a:t>
            </a:r>
            <a:r>
              <a:rPr sz="2950" spc="2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sensor-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less</a:t>
            </a:r>
            <a:r>
              <a:rPr sz="2950" spc="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control</a:t>
            </a:r>
            <a:r>
              <a:rPr sz="2950" spc="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algorithms</a:t>
            </a:r>
            <a:endParaRPr sz="2950">
              <a:latin typeface="Arial"/>
              <a:cs typeface="Arial"/>
            </a:endParaRPr>
          </a:p>
          <a:p>
            <a:pPr marL="577850" marR="7620" indent="-565785">
              <a:lnSpc>
                <a:spcPct val="100600"/>
              </a:lnSpc>
              <a:buFont typeface="Wingdings"/>
              <a:buChar char=""/>
              <a:tabLst>
                <a:tab pos="577850" algn="l"/>
                <a:tab pos="2011045" algn="l"/>
                <a:tab pos="4304030" algn="l"/>
                <a:tab pos="6387465" algn="l"/>
                <a:tab pos="8031480" algn="l"/>
              </a:tabLst>
            </a:pP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Three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individually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controlled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(on/off)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25" dirty="0">
                <a:solidFill>
                  <a:srgbClr val="0D0D0D"/>
                </a:solidFill>
                <a:latin typeface="Arial"/>
                <a:cs typeface="Arial"/>
              </a:rPr>
              <a:t>dc 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output/input</a:t>
            </a:r>
            <a:endParaRPr sz="2950">
              <a:latin typeface="Arial"/>
              <a:cs typeface="Arial"/>
            </a:endParaRPr>
          </a:p>
          <a:p>
            <a:pPr marL="577850" marR="5715" indent="-565785">
              <a:lnSpc>
                <a:spcPct val="100600"/>
              </a:lnSpc>
              <a:buFont typeface="Wingdings"/>
              <a:buChar char=""/>
              <a:tabLst>
                <a:tab pos="577850" algn="l"/>
                <a:tab pos="2545715" algn="l"/>
                <a:tab pos="5311140" algn="l"/>
                <a:tab pos="6085205" algn="l"/>
                <a:tab pos="7992109" algn="l"/>
              </a:tabLst>
            </a:pP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Supports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parallelization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25" dirty="0">
                <a:solidFill>
                  <a:srgbClr val="0D0D0D"/>
                </a:solidFill>
                <a:latin typeface="Arial"/>
                <a:cs typeface="Arial"/>
              </a:rPr>
              <a:t>of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inverters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25" dirty="0">
                <a:solidFill>
                  <a:srgbClr val="0D0D0D"/>
                </a:solidFill>
                <a:latin typeface="Arial"/>
                <a:cs typeface="Arial"/>
              </a:rPr>
              <a:t>for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increased</a:t>
            </a:r>
            <a:r>
              <a:rPr sz="2950" spc="-3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power</a:t>
            </a:r>
            <a:r>
              <a:rPr sz="2950" spc="-1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capacity</a:t>
            </a:r>
            <a:endParaRPr sz="2950">
              <a:latin typeface="Arial"/>
              <a:cs typeface="Arial"/>
            </a:endParaRPr>
          </a:p>
          <a:p>
            <a:pPr marL="577850" marR="5080" indent="-565785">
              <a:lnSpc>
                <a:spcPct val="100600"/>
              </a:lnSpc>
              <a:buFont typeface="Wingdings"/>
              <a:buChar char=""/>
              <a:tabLst>
                <a:tab pos="577850" algn="l"/>
              </a:tabLst>
            </a:pP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Exceeds</a:t>
            </a:r>
            <a:r>
              <a:rPr sz="2950" spc="19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11</a:t>
            </a:r>
            <a:r>
              <a:rPr sz="2950" spc="20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kW</a:t>
            </a:r>
            <a:r>
              <a:rPr sz="2950" spc="19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per</a:t>
            </a:r>
            <a:r>
              <a:rPr sz="2950" spc="20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Liter,</a:t>
            </a:r>
            <a:r>
              <a:rPr sz="2950" spc="19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including</a:t>
            </a:r>
            <a:r>
              <a:rPr sz="2950" spc="19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the</a:t>
            </a:r>
            <a:r>
              <a:rPr sz="2950" spc="20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dc</a:t>
            </a:r>
            <a:r>
              <a:rPr sz="2950" spc="19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spc="-25" dirty="0">
                <a:solidFill>
                  <a:srgbClr val="0D0D0D"/>
                </a:solidFill>
                <a:latin typeface="Arial"/>
                <a:cs typeface="Arial"/>
              </a:rPr>
              <a:t>bus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protection</a:t>
            </a:r>
            <a:r>
              <a:rPr sz="2950" spc="-3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devices</a:t>
            </a:r>
            <a:endParaRPr sz="295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13721" y="205094"/>
            <a:ext cx="1941258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9685020" algn="l"/>
              </a:tabLst>
            </a:pPr>
            <a:r>
              <a:rPr dirty="0"/>
              <a:t>System</a:t>
            </a:r>
            <a:r>
              <a:rPr spc="-155" dirty="0"/>
              <a:t> </a:t>
            </a:r>
            <a:r>
              <a:rPr dirty="0"/>
              <a:t>Overview</a:t>
            </a:r>
            <a:r>
              <a:rPr spc="-180" dirty="0"/>
              <a:t> </a:t>
            </a:r>
            <a:r>
              <a:rPr dirty="0"/>
              <a:t>–</a:t>
            </a:r>
            <a:r>
              <a:rPr spc="-145" dirty="0"/>
              <a:t> </a:t>
            </a:r>
            <a:r>
              <a:rPr spc="-10" dirty="0"/>
              <a:t>Enercycle</a:t>
            </a:r>
            <a:r>
              <a:rPr sz="4950" spc="-15" baseline="25252" dirty="0"/>
              <a:t>TM</a:t>
            </a:r>
            <a:r>
              <a:rPr sz="4950" baseline="25252" dirty="0"/>
              <a:t>	</a:t>
            </a:r>
            <a:r>
              <a:rPr sz="4950" spc="-40" dirty="0"/>
              <a:t>DC-</a:t>
            </a:r>
            <a:r>
              <a:rPr sz="4950" dirty="0"/>
              <a:t>1000</a:t>
            </a:r>
            <a:r>
              <a:rPr sz="4950" spc="5" dirty="0"/>
              <a:t> </a:t>
            </a:r>
            <a:r>
              <a:rPr sz="4950" spc="75" dirty="0"/>
              <a:t>Inverter</a:t>
            </a:r>
            <a:r>
              <a:rPr sz="3450" spc="75" dirty="0">
                <a:solidFill>
                  <a:srgbClr val="4767B7"/>
                </a:solidFill>
              </a:rPr>
              <a:t>POWER</a:t>
            </a:r>
            <a:r>
              <a:rPr sz="3450" spc="340" dirty="0">
                <a:solidFill>
                  <a:srgbClr val="4767B7"/>
                </a:solidFill>
              </a:rPr>
              <a:t> </a:t>
            </a:r>
            <a:r>
              <a:rPr sz="3450" dirty="0">
                <a:solidFill>
                  <a:srgbClr val="4767B7"/>
                </a:solidFill>
              </a:rPr>
              <a:t>&amp;</a:t>
            </a:r>
            <a:r>
              <a:rPr sz="3450" spc="330" dirty="0">
                <a:solidFill>
                  <a:srgbClr val="4767B7"/>
                </a:solidFill>
              </a:rPr>
              <a:t> </a:t>
            </a:r>
            <a:r>
              <a:rPr sz="3450" spc="135" dirty="0">
                <a:solidFill>
                  <a:srgbClr val="4767B7"/>
                </a:solidFill>
              </a:rPr>
              <a:t>MOBILITY</a:t>
            </a:r>
            <a:endParaRPr sz="3450"/>
          </a:p>
        </p:txBody>
      </p:sp>
      <p:pic>
        <p:nvPicPr>
          <p:cNvPr id="4" name="object 4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91838" y="2256081"/>
            <a:ext cx="10339203" cy="679638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154521" y="8854236"/>
            <a:ext cx="622935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Arial"/>
                <a:cs typeface="Arial"/>
              </a:rPr>
              <a:t>Fig.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2: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Enercycle </a:t>
            </a:r>
            <a:r>
              <a:rPr sz="2300" spc="-10" dirty="0">
                <a:latin typeface="Arial"/>
                <a:cs typeface="Arial"/>
              </a:rPr>
              <a:t>DC-</a:t>
            </a:r>
            <a:r>
              <a:rPr sz="2300" dirty="0">
                <a:latin typeface="Arial"/>
                <a:cs typeface="Arial"/>
              </a:rPr>
              <a:t>1000</a:t>
            </a:r>
            <a:r>
              <a:rPr sz="2300" spc="3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inverter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spc="-10" dirty="0">
                <a:latin typeface="Arial"/>
                <a:cs typeface="Arial"/>
              </a:rPr>
              <a:t>architecture.</a:t>
            </a:r>
            <a:endParaRPr sz="2300">
              <a:latin typeface="Arial"/>
              <a:cs typeface="Arial"/>
            </a:endParaRPr>
          </a:p>
        </p:txBody>
      </p:sp>
      <p:sp>
        <p:nvSpPr>
          <p:cNvPr id="6" name="object 10">
            <a:extLst>
              <a:ext uri="{FF2B5EF4-FFF2-40B4-BE49-F238E27FC236}">
                <a16:creationId xmlns:a16="http://schemas.microsoft.com/office/drawing/2014/main" id="{32BB1E2E-4EFB-A765-D35C-1A72A069E648}"/>
              </a:ext>
            </a:extLst>
          </p:cNvPr>
          <p:cNvSpPr txBox="1"/>
          <p:nvPr/>
        </p:nvSpPr>
        <p:spPr>
          <a:xfrm>
            <a:off x="0" y="10390846"/>
            <a:ext cx="20104100" cy="2930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 defTabSz="825500" rtl="0" hangingPunct="0">
              <a:spcBef>
                <a:spcPts val="125"/>
              </a:spcBef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10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STATEMENT</a:t>
            </a:r>
            <a:r>
              <a:rPr lang="en-US" spc="10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spc="-2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A.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Approved</a:t>
            </a:r>
            <a:r>
              <a:rPr lang="en-US" spc="4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for</a:t>
            </a:r>
            <a:r>
              <a:rPr lang="en-US" spc="3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public</a:t>
            </a:r>
            <a:r>
              <a:rPr lang="en-US" spc="6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release;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6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is</a:t>
            </a:r>
            <a:r>
              <a:rPr lang="en-US" spc="4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unlimited.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OPSEC</a:t>
            </a:r>
            <a:r>
              <a:rPr lang="en-US" spc="5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#</a:t>
            </a:r>
            <a:r>
              <a:rPr lang="en-US" spc="3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10906</a:t>
            </a:r>
            <a:endParaRPr lang="en-US" dirty="0">
              <a:solidFill>
                <a:srgbClr val="000000"/>
              </a:solidFill>
              <a:latin typeface="Arial"/>
              <a:cs typeface="Arial"/>
              <a:sym typeface="Helvetica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13721" y="205094"/>
            <a:ext cx="1941258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9685020" algn="l"/>
              </a:tabLst>
            </a:pPr>
            <a:r>
              <a:rPr dirty="0"/>
              <a:t>System</a:t>
            </a:r>
            <a:r>
              <a:rPr spc="-155" dirty="0"/>
              <a:t> </a:t>
            </a:r>
            <a:r>
              <a:rPr dirty="0"/>
              <a:t>Overview</a:t>
            </a:r>
            <a:r>
              <a:rPr spc="-180" dirty="0"/>
              <a:t> </a:t>
            </a:r>
            <a:r>
              <a:rPr dirty="0"/>
              <a:t>–</a:t>
            </a:r>
            <a:r>
              <a:rPr spc="-145" dirty="0"/>
              <a:t> </a:t>
            </a:r>
            <a:r>
              <a:rPr spc="-10" dirty="0"/>
              <a:t>Enercycle</a:t>
            </a:r>
            <a:r>
              <a:rPr sz="4950" spc="-15" baseline="25252" dirty="0"/>
              <a:t>TM</a:t>
            </a:r>
            <a:r>
              <a:rPr sz="4950" baseline="25252" dirty="0"/>
              <a:t>	</a:t>
            </a:r>
            <a:r>
              <a:rPr sz="4950" spc="-40" dirty="0"/>
              <a:t>DC-</a:t>
            </a:r>
            <a:r>
              <a:rPr sz="4950" dirty="0"/>
              <a:t>1000</a:t>
            </a:r>
            <a:r>
              <a:rPr sz="4950" spc="5" dirty="0"/>
              <a:t> </a:t>
            </a:r>
            <a:r>
              <a:rPr sz="4950" spc="75" dirty="0"/>
              <a:t>Inverter</a:t>
            </a:r>
            <a:r>
              <a:rPr sz="3450" spc="75" dirty="0">
                <a:solidFill>
                  <a:srgbClr val="4767B7"/>
                </a:solidFill>
              </a:rPr>
              <a:t>POWER</a:t>
            </a:r>
            <a:r>
              <a:rPr sz="3450" spc="340" dirty="0">
                <a:solidFill>
                  <a:srgbClr val="4767B7"/>
                </a:solidFill>
              </a:rPr>
              <a:t> </a:t>
            </a:r>
            <a:r>
              <a:rPr sz="3450" dirty="0">
                <a:solidFill>
                  <a:srgbClr val="4767B7"/>
                </a:solidFill>
              </a:rPr>
              <a:t>&amp;</a:t>
            </a:r>
            <a:r>
              <a:rPr sz="3450" spc="330" dirty="0">
                <a:solidFill>
                  <a:srgbClr val="4767B7"/>
                </a:solidFill>
              </a:rPr>
              <a:t> </a:t>
            </a:r>
            <a:r>
              <a:rPr sz="3450" spc="135" dirty="0">
                <a:solidFill>
                  <a:srgbClr val="4767B7"/>
                </a:solidFill>
              </a:rPr>
              <a:t>MOBILITY</a:t>
            </a:r>
            <a:endParaRPr sz="34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02239" y="1907955"/>
            <a:ext cx="14499610" cy="713307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929296" y="9238277"/>
            <a:ext cx="14248765" cy="10807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680" marR="30480" indent="-69215">
              <a:lnSpc>
                <a:spcPct val="100400"/>
              </a:lnSpc>
              <a:spcBef>
                <a:spcPts val="95"/>
              </a:spcBef>
            </a:pPr>
            <a:r>
              <a:rPr sz="2300" dirty="0">
                <a:latin typeface="Arial"/>
                <a:cs typeface="Arial"/>
              </a:rPr>
              <a:t>Fig.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3: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An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exploded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view of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the Enercycle</a:t>
            </a:r>
            <a:r>
              <a:rPr sz="2325" baseline="25089" dirty="0">
                <a:latin typeface="Arial"/>
                <a:cs typeface="Arial"/>
              </a:rPr>
              <a:t>TM</a:t>
            </a:r>
            <a:r>
              <a:rPr sz="2325" spc="307" baseline="25089" dirty="0">
                <a:latin typeface="Arial"/>
                <a:cs typeface="Arial"/>
              </a:rPr>
              <a:t> </a:t>
            </a:r>
            <a:r>
              <a:rPr sz="2300" spc="-10" dirty="0">
                <a:latin typeface="Arial"/>
                <a:cs typeface="Arial"/>
              </a:rPr>
              <a:t>DC-</a:t>
            </a:r>
            <a:r>
              <a:rPr sz="2300" dirty="0">
                <a:latin typeface="Arial"/>
                <a:cs typeface="Arial"/>
              </a:rPr>
              <a:t>1000</a:t>
            </a:r>
            <a:r>
              <a:rPr sz="2300" spc="3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Inverter.</a:t>
            </a:r>
            <a:r>
              <a:rPr sz="2300" spc="-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(1)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DC</a:t>
            </a:r>
            <a:r>
              <a:rPr sz="2300" spc="1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Bus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Capacitor.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(2)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Current</a:t>
            </a:r>
            <a:r>
              <a:rPr sz="2300" spc="2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sensors. </a:t>
            </a:r>
            <a:r>
              <a:rPr sz="2300" spc="-25" dirty="0">
                <a:latin typeface="Arial"/>
                <a:cs typeface="Arial"/>
              </a:rPr>
              <a:t>(3) </a:t>
            </a:r>
            <a:r>
              <a:rPr sz="2300" dirty="0">
                <a:latin typeface="Arial"/>
                <a:cs typeface="Arial"/>
              </a:rPr>
              <a:t>AC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Connectors.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(4)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DSP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Control</a:t>
            </a:r>
            <a:r>
              <a:rPr sz="2300" spc="1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Board</a:t>
            </a:r>
            <a:r>
              <a:rPr sz="2300" spc="2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and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Interface Board.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(5)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DC</a:t>
            </a:r>
            <a:r>
              <a:rPr sz="2300" spc="1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Connectors.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(6)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DC</a:t>
            </a:r>
            <a:r>
              <a:rPr sz="2300" spc="-2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SiC</a:t>
            </a:r>
            <a:r>
              <a:rPr sz="2300" spc="1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Static</a:t>
            </a:r>
            <a:r>
              <a:rPr sz="2300" spc="-5" dirty="0">
                <a:latin typeface="Arial"/>
                <a:cs typeface="Arial"/>
              </a:rPr>
              <a:t> </a:t>
            </a:r>
            <a:r>
              <a:rPr sz="2300" spc="-10" dirty="0">
                <a:latin typeface="Arial"/>
                <a:cs typeface="Arial"/>
              </a:rPr>
              <a:t>Modules.</a:t>
            </a:r>
            <a:endParaRPr sz="2300">
              <a:latin typeface="Arial"/>
              <a:cs typeface="Arial"/>
            </a:endParaRPr>
          </a:p>
          <a:p>
            <a:pPr marL="3282315">
              <a:lnSpc>
                <a:spcPct val="100000"/>
              </a:lnSpc>
              <a:spcBef>
                <a:spcPts val="10"/>
              </a:spcBef>
            </a:pPr>
            <a:r>
              <a:rPr sz="2300" dirty="0">
                <a:latin typeface="Arial"/>
                <a:cs typeface="Arial"/>
              </a:rPr>
              <a:t>(7)</a:t>
            </a:r>
            <a:r>
              <a:rPr sz="2300" spc="-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Cold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Plate.</a:t>
            </a:r>
            <a:r>
              <a:rPr sz="2300" spc="-1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(8)</a:t>
            </a:r>
            <a:r>
              <a:rPr sz="2300" spc="-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SiC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MOSFET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Devices and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Gate</a:t>
            </a:r>
            <a:r>
              <a:rPr sz="2300" spc="-15" dirty="0">
                <a:latin typeface="Arial"/>
                <a:cs typeface="Arial"/>
              </a:rPr>
              <a:t> </a:t>
            </a:r>
            <a:r>
              <a:rPr sz="2300" spc="-10" dirty="0">
                <a:latin typeface="Arial"/>
                <a:cs typeface="Arial"/>
              </a:rPr>
              <a:t>Drivers.</a:t>
            </a:r>
            <a:endParaRPr sz="2300">
              <a:latin typeface="Arial"/>
              <a:cs typeface="Arial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9B036AC-23E9-82A2-8226-443049B6D133}"/>
              </a:ext>
            </a:extLst>
          </p:cNvPr>
          <p:cNvSpPr txBox="1"/>
          <p:nvPr/>
        </p:nvSpPr>
        <p:spPr>
          <a:xfrm>
            <a:off x="0" y="10390846"/>
            <a:ext cx="20104100" cy="2930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 defTabSz="825500" rtl="0" hangingPunct="0">
              <a:spcBef>
                <a:spcPts val="125"/>
              </a:spcBef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10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STATEMENT</a:t>
            </a:r>
            <a:r>
              <a:rPr lang="en-US" spc="10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spc="-2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A.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Approved</a:t>
            </a:r>
            <a:r>
              <a:rPr lang="en-US" spc="4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for</a:t>
            </a:r>
            <a:r>
              <a:rPr lang="en-US" spc="3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public</a:t>
            </a:r>
            <a:r>
              <a:rPr lang="en-US" spc="6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release;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6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is</a:t>
            </a:r>
            <a:r>
              <a:rPr lang="en-US" spc="4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unlimited.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OPSEC</a:t>
            </a:r>
            <a:r>
              <a:rPr lang="en-US" spc="5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#</a:t>
            </a:r>
            <a:r>
              <a:rPr lang="en-US" spc="3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10906</a:t>
            </a:r>
            <a:endParaRPr lang="en-US" dirty="0">
              <a:solidFill>
                <a:srgbClr val="000000"/>
              </a:solidFill>
              <a:latin typeface="Arial"/>
              <a:cs typeface="Arial"/>
              <a:sym typeface="Helvetica Ligh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34973" y="393570"/>
            <a:ext cx="4665980" cy="5537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450" b="1" spc="125" dirty="0">
                <a:solidFill>
                  <a:srgbClr val="4767B7"/>
                </a:solidFill>
                <a:latin typeface="Arial"/>
                <a:cs typeface="Arial"/>
              </a:rPr>
              <a:t>POWER</a:t>
            </a:r>
            <a:r>
              <a:rPr sz="3450" b="1" spc="340" dirty="0">
                <a:solidFill>
                  <a:srgbClr val="4767B7"/>
                </a:solidFill>
                <a:latin typeface="Arial"/>
                <a:cs typeface="Arial"/>
              </a:rPr>
              <a:t> </a:t>
            </a:r>
            <a:r>
              <a:rPr sz="3450" b="1" dirty="0">
                <a:solidFill>
                  <a:srgbClr val="4767B7"/>
                </a:solidFill>
                <a:latin typeface="Arial"/>
                <a:cs typeface="Arial"/>
              </a:rPr>
              <a:t>&amp;</a:t>
            </a:r>
            <a:r>
              <a:rPr sz="3450" b="1" spc="340" dirty="0">
                <a:solidFill>
                  <a:srgbClr val="4767B7"/>
                </a:solidFill>
                <a:latin typeface="Arial"/>
                <a:cs typeface="Arial"/>
              </a:rPr>
              <a:t> </a:t>
            </a:r>
            <a:r>
              <a:rPr sz="3450" b="1" spc="135" dirty="0">
                <a:solidFill>
                  <a:srgbClr val="4767B7"/>
                </a:solidFill>
                <a:latin typeface="Arial"/>
                <a:cs typeface="Arial"/>
              </a:rPr>
              <a:t>MOBILITY</a:t>
            </a:r>
            <a:endParaRPr sz="345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Electrical</a:t>
            </a:r>
            <a:r>
              <a:rPr spc="-145" dirty="0"/>
              <a:t> </a:t>
            </a:r>
            <a:r>
              <a:rPr spc="-10" dirty="0"/>
              <a:t>Performance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39120" y="1120690"/>
            <a:ext cx="8811260" cy="2287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78485" marR="5080" indent="-566420">
              <a:lnSpc>
                <a:spcPct val="100600"/>
              </a:lnSpc>
              <a:spcBef>
                <a:spcPts val="95"/>
              </a:spcBef>
              <a:buFont typeface="Wingdings"/>
              <a:buChar char=""/>
              <a:tabLst>
                <a:tab pos="578485" algn="l"/>
                <a:tab pos="1835785" algn="l"/>
                <a:tab pos="3364865" algn="l"/>
                <a:tab pos="4518660" algn="l"/>
                <a:tab pos="5000625" algn="l"/>
                <a:tab pos="6322695" algn="l"/>
                <a:tab pos="7139940" algn="l"/>
              </a:tabLst>
            </a:pP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Added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snubber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circuit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25" dirty="0">
                <a:solidFill>
                  <a:srgbClr val="0D0D0D"/>
                </a:solidFill>
                <a:latin typeface="Arial"/>
                <a:cs typeface="Arial"/>
              </a:rPr>
              <a:t>to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reduce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25" dirty="0">
                <a:solidFill>
                  <a:srgbClr val="0D0D0D"/>
                </a:solidFill>
                <a:latin typeface="Arial"/>
                <a:cs typeface="Arial"/>
              </a:rPr>
              <a:t>Vds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	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overshoot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during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 turn-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off</a:t>
            </a:r>
            <a:r>
              <a:rPr sz="2950" spc="1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transition</a:t>
            </a:r>
            <a:endParaRPr sz="2950">
              <a:latin typeface="Arial"/>
              <a:cs typeface="Arial"/>
            </a:endParaRPr>
          </a:p>
          <a:p>
            <a:pPr marL="1235075" lvl="1" indent="-565785">
              <a:lnSpc>
                <a:spcPct val="100000"/>
              </a:lnSpc>
              <a:spcBef>
                <a:spcPts val="20"/>
              </a:spcBef>
              <a:buFont typeface="Wingdings"/>
              <a:buChar char=""/>
              <a:tabLst>
                <a:tab pos="1235075" algn="l"/>
              </a:tabLst>
            </a:pP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Tested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with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inductive</a:t>
            </a:r>
            <a:r>
              <a:rPr sz="2950" spc="-3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spc="-20" dirty="0">
                <a:solidFill>
                  <a:srgbClr val="0D0D0D"/>
                </a:solidFill>
                <a:latin typeface="Arial"/>
                <a:cs typeface="Arial"/>
              </a:rPr>
              <a:t>load</a:t>
            </a:r>
            <a:endParaRPr sz="2950">
              <a:latin typeface="Arial"/>
              <a:cs typeface="Arial"/>
            </a:endParaRPr>
          </a:p>
          <a:p>
            <a:pPr marL="1235075" marR="7620" lvl="1" indent="-565785">
              <a:lnSpc>
                <a:spcPct val="100600"/>
              </a:lnSpc>
              <a:spcBef>
                <a:spcPts val="5"/>
              </a:spcBef>
              <a:buFont typeface="Wingdings"/>
              <a:buChar char=""/>
              <a:tabLst>
                <a:tab pos="1235075" algn="l"/>
              </a:tabLst>
            </a:pP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To</a:t>
            </a:r>
            <a:r>
              <a:rPr sz="2950" spc="26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ensure</a:t>
            </a:r>
            <a:r>
              <a:rPr sz="2950" spc="254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the</a:t>
            </a:r>
            <a:r>
              <a:rPr sz="2950" spc="24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safe</a:t>
            </a:r>
            <a:r>
              <a:rPr sz="2950" spc="254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operation</a:t>
            </a:r>
            <a:r>
              <a:rPr sz="2950" spc="25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of</a:t>
            </a:r>
            <a:r>
              <a:rPr sz="2950" spc="24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SiC</a:t>
            </a:r>
            <a:r>
              <a:rPr sz="2950" spc="26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devices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with</a:t>
            </a:r>
            <a:r>
              <a:rPr sz="2950" spc="-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0D0D0D"/>
                </a:solidFill>
                <a:latin typeface="Arial"/>
                <a:cs typeface="Arial"/>
              </a:rPr>
              <a:t>enough</a:t>
            </a:r>
            <a:r>
              <a:rPr sz="2950" spc="-2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950" spc="-10" dirty="0">
                <a:solidFill>
                  <a:srgbClr val="0D0D0D"/>
                </a:solidFill>
                <a:latin typeface="Arial"/>
                <a:cs typeface="Arial"/>
              </a:rPr>
              <a:t>margin</a:t>
            </a:r>
            <a:endParaRPr sz="29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453597" y="8076098"/>
            <a:ext cx="5733415" cy="228727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603250" indent="-565150">
              <a:lnSpc>
                <a:spcPct val="100000"/>
              </a:lnSpc>
              <a:spcBef>
                <a:spcPts val="114"/>
              </a:spcBef>
              <a:buFont typeface="Wingdings"/>
              <a:buChar char=""/>
              <a:tabLst>
                <a:tab pos="603250" algn="l"/>
              </a:tabLst>
            </a:pPr>
            <a:r>
              <a:rPr sz="2950" spc="105" dirty="0">
                <a:solidFill>
                  <a:srgbClr val="0D0D0D"/>
                </a:solidFill>
                <a:latin typeface="Gill Sans MT"/>
                <a:cs typeface="Gill Sans MT"/>
              </a:rPr>
              <a:t>Test</a:t>
            </a:r>
            <a:r>
              <a:rPr sz="2950" spc="-95" dirty="0">
                <a:solidFill>
                  <a:srgbClr val="0D0D0D"/>
                </a:solidFill>
                <a:latin typeface="Gill Sans MT"/>
                <a:cs typeface="Gill Sans MT"/>
              </a:rPr>
              <a:t> </a:t>
            </a:r>
            <a:r>
              <a:rPr sz="2950" spc="45" dirty="0">
                <a:solidFill>
                  <a:srgbClr val="0D0D0D"/>
                </a:solidFill>
                <a:latin typeface="Gill Sans MT"/>
                <a:cs typeface="Gill Sans MT"/>
              </a:rPr>
              <a:t>Conditions:</a:t>
            </a:r>
            <a:endParaRPr sz="2950">
              <a:latin typeface="Gill Sans MT"/>
              <a:cs typeface="Gill Sans MT"/>
            </a:endParaRPr>
          </a:p>
          <a:p>
            <a:pPr marL="1120775" lvl="1" indent="-565150">
              <a:lnSpc>
                <a:spcPct val="100000"/>
              </a:lnSpc>
              <a:spcBef>
                <a:spcPts val="25"/>
              </a:spcBef>
              <a:buFont typeface="Wingdings"/>
              <a:buChar char=""/>
              <a:tabLst>
                <a:tab pos="1120775" algn="l"/>
              </a:tabLst>
            </a:pPr>
            <a:r>
              <a:rPr sz="2950" spc="90" dirty="0">
                <a:solidFill>
                  <a:srgbClr val="0D0D0D"/>
                </a:solidFill>
                <a:latin typeface="Gill Sans MT"/>
                <a:cs typeface="Gill Sans MT"/>
              </a:rPr>
              <a:t>Input</a:t>
            </a:r>
            <a:r>
              <a:rPr sz="2950" spc="-80" dirty="0">
                <a:solidFill>
                  <a:srgbClr val="0D0D0D"/>
                </a:solidFill>
                <a:latin typeface="Gill Sans MT"/>
                <a:cs typeface="Gill Sans MT"/>
              </a:rPr>
              <a:t> </a:t>
            </a:r>
            <a:r>
              <a:rPr sz="2950" spc="-235" dirty="0">
                <a:solidFill>
                  <a:srgbClr val="0D0D0D"/>
                </a:solidFill>
                <a:latin typeface="Gill Sans MT"/>
                <a:cs typeface="Gill Sans MT"/>
              </a:rPr>
              <a:t>DC</a:t>
            </a:r>
            <a:r>
              <a:rPr sz="2950" spc="-90" dirty="0">
                <a:solidFill>
                  <a:srgbClr val="0D0D0D"/>
                </a:solidFill>
                <a:latin typeface="Gill Sans MT"/>
                <a:cs typeface="Gill Sans MT"/>
              </a:rPr>
              <a:t> </a:t>
            </a:r>
            <a:r>
              <a:rPr sz="2950" spc="100" dirty="0">
                <a:solidFill>
                  <a:srgbClr val="0D0D0D"/>
                </a:solidFill>
                <a:latin typeface="Gill Sans MT"/>
                <a:cs typeface="Gill Sans MT"/>
              </a:rPr>
              <a:t>Voltage:</a:t>
            </a:r>
            <a:r>
              <a:rPr sz="2950" spc="-90" dirty="0">
                <a:solidFill>
                  <a:srgbClr val="0D0D0D"/>
                </a:solidFill>
                <a:latin typeface="Gill Sans MT"/>
                <a:cs typeface="Gill Sans MT"/>
              </a:rPr>
              <a:t> </a:t>
            </a:r>
            <a:r>
              <a:rPr sz="2950" spc="155" dirty="0">
                <a:solidFill>
                  <a:srgbClr val="0D0D0D"/>
                </a:solidFill>
                <a:latin typeface="Gill Sans MT"/>
                <a:cs typeface="Gill Sans MT"/>
              </a:rPr>
              <a:t>600</a:t>
            </a:r>
            <a:r>
              <a:rPr sz="2950" spc="-70" dirty="0">
                <a:solidFill>
                  <a:srgbClr val="0D0D0D"/>
                </a:solidFill>
                <a:latin typeface="Gill Sans MT"/>
                <a:cs typeface="Gill Sans MT"/>
              </a:rPr>
              <a:t> </a:t>
            </a:r>
            <a:r>
              <a:rPr sz="2950" spc="-50" dirty="0">
                <a:solidFill>
                  <a:srgbClr val="0D0D0D"/>
                </a:solidFill>
                <a:latin typeface="Gill Sans MT"/>
                <a:cs typeface="Gill Sans MT"/>
              </a:rPr>
              <a:t>V</a:t>
            </a:r>
            <a:endParaRPr sz="2950">
              <a:latin typeface="Gill Sans MT"/>
              <a:cs typeface="Gill Sans MT"/>
            </a:endParaRPr>
          </a:p>
          <a:p>
            <a:pPr marL="1120775" lvl="1" indent="-565150">
              <a:lnSpc>
                <a:spcPct val="100000"/>
              </a:lnSpc>
              <a:spcBef>
                <a:spcPts val="20"/>
              </a:spcBef>
              <a:buFont typeface="Wingdings"/>
              <a:buChar char=""/>
              <a:tabLst>
                <a:tab pos="1120775" algn="l"/>
              </a:tabLst>
            </a:pPr>
            <a:r>
              <a:rPr sz="2950" dirty="0">
                <a:solidFill>
                  <a:srgbClr val="0D0D0D"/>
                </a:solidFill>
                <a:latin typeface="Gill Sans MT"/>
                <a:cs typeface="Gill Sans MT"/>
              </a:rPr>
              <a:t>Output</a:t>
            </a:r>
            <a:r>
              <a:rPr sz="2950" spc="-135" dirty="0">
                <a:solidFill>
                  <a:srgbClr val="0D0D0D"/>
                </a:solidFill>
                <a:latin typeface="Gill Sans MT"/>
                <a:cs typeface="Gill Sans MT"/>
              </a:rPr>
              <a:t> </a:t>
            </a:r>
            <a:r>
              <a:rPr sz="2950" spc="-145" dirty="0">
                <a:solidFill>
                  <a:srgbClr val="0D0D0D"/>
                </a:solidFill>
                <a:latin typeface="Gill Sans MT"/>
                <a:cs typeface="Gill Sans MT"/>
              </a:rPr>
              <a:t>AC</a:t>
            </a:r>
            <a:r>
              <a:rPr sz="2950" spc="-105" dirty="0">
                <a:solidFill>
                  <a:srgbClr val="0D0D0D"/>
                </a:solidFill>
                <a:latin typeface="Gill Sans MT"/>
                <a:cs typeface="Gill Sans MT"/>
              </a:rPr>
              <a:t> </a:t>
            </a:r>
            <a:r>
              <a:rPr sz="2950" spc="-20" dirty="0">
                <a:solidFill>
                  <a:srgbClr val="0D0D0D"/>
                </a:solidFill>
                <a:latin typeface="Gill Sans MT"/>
                <a:cs typeface="Gill Sans MT"/>
              </a:rPr>
              <a:t>Current:</a:t>
            </a:r>
            <a:r>
              <a:rPr sz="2950" spc="-135" dirty="0">
                <a:solidFill>
                  <a:srgbClr val="0D0D0D"/>
                </a:solidFill>
                <a:latin typeface="Gill Sans MT"/>
                <a:cs typeface="Gill Sans MT"/>
              </a:rPr>
              <a:t> </a:t>
            </a:r>
            <a:r>
              <a:rPr sz="2950" spc="155" dirty="0">
                <a:solidFill>
                  <a:srgbClr val="0D0D0D"/>
                </a:solidFill>
                <a:latin typeface="Gill Sans MT"/>
                <a:cs typeface="Gill Sans MT"/>
              </a:rPr>
              <a:t>600</a:t>
            </a:r>
            <a:r>
              <a:rPr sz="2950" spc="-105" dirty="0">
                <a:solidFill>
                  <a:srgbClr val="0D0D0D"/>
                </a:solidFill>
                <a:latin typeface="Gill Sans MT"/>
                <a:cs typeface="Gill Sans MT"/>
              </a:rPr>
              <a:t> </a:t>
            </a:r>
            <a:r>
              <a:rPr sz="2950" spc="45" dirty="0">
                <a:solidFill>
                  <a:srgbClr val="0D0D0D"/>
                </a:solidFill>
                <a:latin typeface="Gill Sans MT"/>
                <a:cs typeface="Gill Sans MT"/>
              </a:rPr>
              <a:t>A</a:t>
            </a:r>
            <a:r>
              <a:rPr sz="2925" spc="67" baseline="-21367" dirty="0">
                <a:solidFill>
                  <a:srgbClr val="0D0D0D"/>
                </a:solidFill>
                <a:latin typeface="Gill Sans MT"/>
                <a:cs typeface="Gill Sans MT"/>
              </a:rPr>
              <a:t>rms</a:t>
            </a:r>
            <a:endParaRPr sz="2925" baseline="-21367">
              <a:latin typeface="Gill Sans MT"/>
              <a:cs typeface="Gill Sans MT"/>
            </a:endParaRPr>
          </a:p>
          <a:p>
            <a:pPr lvl="1">
              <a:lnSpc>
                <a:spcPct val="100000"/>
              </a:lnSpc>
              <a:spcBef>
                <a:spcPts val="160"/>
              </a:spcBef>
              <a:buClr>
                <a:srgbClr val="0D0D0D"/>
              </a:buClr>
              <a:buFont typeface="Wingdings"/>
              <a:buChar char=""/>
            </a:pPr>
            <a:endParaRPr sz="2950">
              <a:latin typeface="Gill Sans MT"/>
              <a:cs typeface="Gill Sans MT"/>
            </a:endParaRPr>
          </a:p>
          <a:p>
            <a:pPr marL="603250" indent="-565150">
              <a:lnSpc>
                <a:spcPct val="100000"/>
              </a:lnSpc>
              <a:spcBef>
                <a:spcPts val="5"/>
              </a:spcBef>
              <a:buFont typeface="Wingdings"/>
              <a:buChar char=""/>
              <a:tabLst>
                <a:tab pos="603250" algn="l"/>
              </a:tabLst>
            </a:pPr>
            <a:r>
              <a:rPr sz="2950" spc="50" dirty="0">
                <a:solidFill>
                  <a:srgbClr val="0D0D0D"/>
                </a:solidFill>
                <a:latin typeface="Gill Sans MT"/>
                <a:cs typeface="Gill Sans MT"/>
              </a:rPr>
              <a:t>Observed</a:t>
            </a:r>
            <a:r>
              <a:rPr sz="2950" spc="-70" dirty="0">
                <a:solidFill>
                  <a:srgbClr val="0D0D0D"/>
                </a:solidFill>
                <a:latin typeface="Gill Sans MT"/>
                <a:cs typeface="Gill Sans MT"/>
              </a:rPr>
              <a:t> </a:t>
            </a:r>
            <a:r>
              <a:rPr sz="2950" spc="204" dirty="0">
                <a:solidFill>
                  <a:srgbClr val="0D0D0D"/>
                </a:solidFill>
                <a:latin typeface="Gill Sans MT"/>
                <a:cs typeface="Gill Sans MT"/>
              </a:rPr>
              <a:t>max</a:t>
            </a:r>
            <a:r>
              <a:rPr sz="2950" spc="-95" dirty="0">
                <a:solidFill>
                  <a:srgbClr val="0D0D0D"/>
                </a:solidFill>
                <a:latin typeface="Gill Sans MT"/>
                <a:cs typeface="Gill Sans MT"/>
              </a:rPr>
              <a:t> </a:t>
            </a:r>
            <a:r>
              <a:rPr sz="2950" spc="120" dirty="0">
                <a:solidFill>
                  <a:srgbClr val="0D0D0D"/>
                </a:solidFill>
                <a:latin typeface="Gill Sans MT"/>
                <a:cs typeface="Gill Sans MT"/>
              </a:rPr>
              <a:t>Vds:</a:t>
            </a:r>
            <a:r>
              <a:rPr sz="2950" spc="-100" dirty="0">
                <a:solidFill>
                  <a:srgbClr val="0D0D0D"/>
                </a:solidFill>
                <a:latin typeface="Gill Sans MT"/>
                <a:cs typeface="Gill Sans MT"/>
              </a:rPr>
              <a:t> </a:t>
            </a:r>
            <a:r>
              <a:rPr sz="2950" spc="155" dirty="0">
                <a:solidFill>
                  <a:srgbClr val="0D0D0D"/>
                </a:solidFill>
                <a:latin typeface="Gill Sans MT"/>
                <a:cs typeface="Gill Sans MT"/>
              </a:rPr>
              <a:t>787</a:t>
            </a:r>
            <a:r>
              <a:rPr sz="2950" spc="-70" dirty="0">
                <a:solidFill>
                  <a:srgbClr val="0D0D0D"/>
                </a:solidFill>
                <a:latin typeface="Gill Sans MT"/>
                <a:cs typeface="Gill Sans MT"/>
              </a:rPr>
              <a:t> </a:t>
            </a:r>
            <a:r>
              <a:rPr sz="2950" spc="-25" dirty="0">
                <a:solidFill>
                  <a:srgbClr val="0D0D0D"/>
                </a:solidFill>
                <a:latin typeface="Gill Sans MT"/>
                <a:cs typeface="Gill Sans MT"/>
              </a:rPr>
              <a:t>V.</a:t>
            </a:r>
            <a:endParaRPr sz="2950">
              <a:latin typeface="Gill Sans MT"/>
              <a:cs typeface="Gill Sans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1861" y="911668"/>
            <a:ext cx="19980910" cy="8798560"/>
            <a:chOff x="61861" y="911668"/>
            <a:chExt cx="19980910" cy="8798560"/>
          </a:xfrm>
        </p:grpSpPr>
        <p:pic>
          <p:nvPicPr>
            <p:cNvPr id="7" name="object 7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74183" y="911668"/>
              <a:ext cx="9568054" cy="5613923"/>
            </a:xfrm>
            <a:prstGeom prst="rect">
              <a:avLst/>
            </a:prstGeom>
          </p:spPr>
        </p:pic>
        <p:pic>
          <p:nvPicPr>
            <p:cNvPr id="8" name="object 8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68258" y="5381616"/>
              <a:ext cx="1865911" cy="69484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824728" y="5416808"/>
              <a:ext cx="1753235" cy="582930"/>
            </a:xfrm>
            <a:custGeom>
              <a:avLst/>
              <a:gdLst/>
              <a:ahLst/>
              <a:cxnLst/>
              <a:rect l="l" t="t" r="r" b="b"/>
              <a:pathLst>
                <a:path w="1753234" h="582929">
                  <a:moveTo>
                    <a:pt x="0" y="0"/>
                  </a:moveTo>
                  <a:lnTo>
                    <a:pt x="1752721" y="0"/>
                  </a:lnTo>
                  <a:lnTo>
                    <a:pt x="1752721" y="582453"/>
                  </a:lnTo>
                  <a:lnTo>
                    <a:pt x="0" y="582453"/>
                  </a:lnTo>
                  <a:lnTo>
                    <a:pt x="0" y="0"/>
                  </a:lnTo>
                  <a:close/>
                </a:path>
              </a:pathLst>
            </a:custGeom>
            <a:ln w="4711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 descr="þÿ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424513" y="5381616"/>
              <a:ext cx="1020282" cy="69484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3481337" y="5416808"/>
              <a:ext cx="907415" cy="582930"/>
            </a:xfrm>
            <a:custGeom>
              <a:avLst/>
              <a:gdLst/>
              <a:ahLst/>
              <a:cxnLst/>
              <a:rect l="l" t="t" r="r" b="b"/>
              <a:pathLst>
                <a:path w="907415" h="582929">
                  <a:moveTo>
                    <a:pt x="0" y="0"/>
                  </a:moveTo>
                  <a:lnTo>
                    <a:pt x="907249" y="0"/>
                  </a:lnTo>
                  <a:lnTo>
                    <a:pt x="907249" y="582453"/>
                  </a:lnTo>
                  <a:lnTo>
                    <a:pt x="0" y="582453"/>
                  </a:lnTo>
                  <a:lnTo>
                    <a:pt x="0" y="0"/>
                  </a:lnTo>
                  <a:close/>
                </a:path>
              </a:pathLst>
            </a:custGeom>
            <a:ln w="4711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 descr="þÿ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861" y="3467203"/>
              <a:ext cx="10974793" cy="6242437"/>
            </a:xfrm>
            <a:prstGeom prst="rect">
              <a:avLst/>
            </a:prstGeom>
          </p:spPr>
        </p:pic>
        <p:pic>
          <p:nvPicPr>
            <p:cNvPr id="13" name="object 13" descr="þÿ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45247" y="5454494"/>
              <a:ext cx="1147189" cy="120875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001182" y="5489895"/>
              <a:ext cx="1035685" cy="1096010"/>
            </a:xfrm>
            <a:custGeom>
              <a:avLst/>
              <a:gdLst/>
              <a:ahLst/>
              <a:cxnLst/>
              <a:rect l="l" t="t" r="r" b="b"/>
              <a:pathLst>
                <a:path w="1035684" h="1096009">
                  <a:moveTo>
                    <a:pt x="0" y="0"/>
                  </a:moveTo>
                  <a:lnTo>
                    <a:pt x="1035476" y="0"/>
                  </a:lnTo>
                  <a:lnTo>
                    <a:pt x="1035476" y="1095977"/>
                  </a:lnTo>
                  <a:lnTo>
                    <a:pt x="0" y="1095977"/>
                  </a:lnTo>
                  <a:lnTo>
                    <a:pt x="0" y="0"/>
                  </a:lnTo>
                  <a:close/>
                </a:path>
              </a:pathLst>
            </a:custGeom>
            <a:ln w="4711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2690" y="9789247"/>
            <a:ext cx="10911205" cy="728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00400"/>
              </a:lnSpc>
              <a:spcBef>
                <a:spcPts val="95"/>
              </a:spcBef>
              <a:tabLst>
                <a:tab pos="645795" algn="l"/>
                <a:tab pos="1035685" algn="l"/>
                <a:tab pos="1882775" algn="l"/>
                <a:tab pos="2272030" algn="l"/>
                <a:tab pos="3296920" algn="l"/>
                <a:tab pos="4389120" algn="l"/>
                <a:tab pos="5234940" algn="l"/>
                <a:tab pos="6243320" algn="l"/>
                <a:tab pos="6796405" algn="l"/>
                <a:tab pos="7412990" algn="l"/>
                <a:tab pos="8552815" algn="l"/>
                <a:tab pos="8926195" algn="l"/>
                <a:tab pos="9707880" algn="l"/>
                <a:tab pos="10652760" algn="l"/>
              </a:tabLst>
            </a:pPr>
            <a:r>
              <a:rPr sz="2300" spc="-20" dirty="0">
                <a:latin typeface="Arial"/>
                <a:cs typeface="Arial"/>
              </a:rPr>
              <a:t>Fig.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25" dirty="0">
                <a:latin typeface="Arial"/>
                <a:cs typeface="Arial"/>
              </a:rPr>
              <a:t>4: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10" dirty="0">
                <a:latin typeface="Arial"/>
                <a:cs typeface="Arial"/>
              </a:rPr>
              <a:t>Drain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25" dirty="0">
                <a:latin typeface="Arial"/>
                <a:cs typeface="Arial"/>
              </a:rPr>
              <a:t>to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10" dirty="0">
                <a:latin typeface="Arial"/>
                <a:cs typeface="Arial"/>
              </a:rPr>
              <a:t>source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10" dirty="0">
                <a:latin typeface="Arial"/>
                <a:cs typeface="Arial"/>
              </a:rPr>
              <a:t>voltage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10" dirty="0">
                <a:latin typeface="Arial"/>
                <a:cs typeface="Arial"/>
              </a:rPr>
              <a:t>(Vds)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10" dirty="0">
                <a:latin typeface="Arial"/>
                <a:cs typeface="Arial"/>
              </a:rPr>
              <a:t>across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25" dirty="0">
                <a:latin typeface="Arial"/>
                <a:cs typeface="Arial"/>
              </a:rPr>
              <a:t>the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25" dirty="0">
                <a:latin typeface="Arial"/>
                <a:cs typeface="Arial"/>
              </a:rPr>
              <a:t>SiC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10" dirty="0">
                <a:latin typeface="Arial"/>
                <a:cs typeface="Arial"/>
              </a:rPr>
              <a:t>devices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25" dirty="0">
                <a:latin typeface="Arial"/>
                <a:cs typeface="Arial"/>
              </a:rPr>
              <a:t>in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20" dirty="0">
                <a:latin typeface="Arial"/>
                <a:cs typeface="Arial"/>
              </a:rPr>
              <a:t>each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10" dirty="0">
                <a:latin typeface="Arial"/>
                <a:cs typeface="Arial"/>
              </a:rPr>
              <a:t>phase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25" dirty="0">
                <a:latin typeface="Arial"/>
                <a:cs typeface="Arial"/>
              </a:rPr>
              <a:t>of </a:t>
            </a:r>
            <a:r>
              <a:rPr sz="2300" dirty="0">
                <a:latin typeface="Arial"/>
                <a:cs typeface="Arial"/>
              </a:rPr>
              <a:t>Enercycle </a:t>
            </a:r>
            <a:r>
              <a:rPr sz="2300" spc="-10" dirty="0">
                <a:latin typeface="Arial"/>
                <a:cs typeface="Arial"/>
              </a:rPr>
              <a:t>DC-</a:t>
            </a:r>
            <a:r>
              <a:rPr sz="2300" dirty="0">
                <a:latin typeface="Arial"/>
                <a:cs typeface="Arial"/>
              </a:rPr>
              <a:t>1000</a:t>
            </a:r>
            <a:r>
              <a:rPr sz="2300" spc="35" dirty="0">
                <a:latin typeface="Arial"/>
                <a:cs typeface="Arial"/>
              </a:rPr>
              <a:t> </a:t>
            </a:r>
            <a:r>
              <a:rPr sz="2300" spc="-10" dirty="0">
                <a:latin typeface="Arial"/>
                <a:cs typeface="Arial"/>
              </a:rPr>
              <a:t>Inverter.</a:t>
            </a:r>
            <a:endParaRPr sz="23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457760" y="6603327"/>
            <a:ext cx="8521700" cy="728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00400"/>
              </a:lnSpc>
              <a:spcBef>
                <a:spcPts val="95"/>
              </a:spcBef>
              <a:tabLst>
                <a:tab pos="665480" algn="l"/>
                <a:tab pos="1074420" algn="l"/>
                <a:tab pos="2119630" algn="l"/>
                <a:tab pos="3084830" algn="l"/>
                <a:tab pos="4311015" algn="l"/>
                <a:tab pos="4718050" algn="l"/>
                <a:tab pos="6172200" algn="l"/>
                <a:tab pos="7512684" algn="l"/>
              </a:tabLst>
            </a:pPr>
            <a:r>
              <a:rPr sz="2300" spc="-20" dirty="0">
                <a:latin typeface="Arial"/>
                <a:cs typeface="Arial"/>
              </a:rPr>
              <a:t>Fig.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25" dirty="0">
                <a:latin typeface="Arial"/>
                <a:cs typeface="Arial"/>
              </a:rPr>
              <a:t>5: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10" dirty="0">
                <a:latin typeface="Arial"/>
                <a:cs typeface="Arial"/>
              </a:rPr>
              <a:t>Output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10" dirty="0">
                <a:latin typeface="Arial"/>
                <a:cs typeface="Arial"/>
              </a:rPr>
              <a:t>phase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10" dirty="0">
                <a:latin typeface="Arial"/>
                <a:cs typeface="Arial"/>
              </a:rPr>
              <a:t>currents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25" dirty="0">
                <a:latin typeface="Arial"/>
                <a:cs typeface="Arial"/>
              </a:rPr>
              <a:t>of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10" dirty="0">
                <a:latin typeface="Arial"/>
                <a:cs typeface="Arial"/>
              </a:rPr>
              <a:t>Enercycle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10" dirty="0">
                <a:latin typeface="Arial"/>
                <a:cs typeface="Arial"/>
              </a:rPr>
              <a:t>DC-</a:t>
            </a:r>
            <a:r>
              <a:rPr sz="2300" spc="-20" dirty="0">
                <a:latin typeface="Arial"/>
                <a:cs typeface="Arial"/>
              </a:rPr>
              <a:t>1000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10" dirty="0">
                <a:latin typeface="Arial"/>
                <a:cs typeface="Arial"/>
              </a:rPr>
              <a:t>Inverter </a:t>
            </a:r>
            <a:r>
              <a:rPr sz="2300" dirty="0">
                <a:latin typeface="Arial"/>
                <a:cs typeface="Arial"/>
              </a:rPr>
              <a:t>tested</a:t>
            </a:r>
            <a:r>
              <a:rPr sz="2300" spc="-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with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inductive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spc="-10" dirty="0">
                <a:latin typeface="Arial"/>
                <a:cs typeface="Arial"/>
              </a:rPr>
              <a:t>load.</a:t>
            </a:r>
            <a:endParaRPr sz="2300">
              <a:latin typeface="Arial"/>
              <a:cs typeface="Arial"/>
            </a:endParaRPr>
          </a:p>
        </p:txBody>
      </p:sp>
      <p:sp>
        <p:nvSpPr>
          <p:cNvPr id="17" name="object 10">
            <a:extLst>
              <a:ext uri="{FF2B5EF4-FFF2-40B4-BE49-F238E27FC236}">
                <a16:creationId xmlns:a16="http://schemas.microsoft.com/office/drawing/2014/main" id="{6179C34D-2411-C512-D403-61A2FD64F5BC}"/>
              </a:ext>
            </a:extLst>
          </p:cNvPr>
          <p:cNvSpPr txBox="1"/>
          <p:nvPr/>
        </p:nvSpPr>
        <p:spPr>
          <a:xfrm>
            <a:off x="0" y="10390846"/>
            <a:ext cx="20104100" cy="2930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 defTabSz="825500" rtl="0" hangingPunct="0">
              <a:spcBef>
                <a:spcPts val="125"/>
              </a:spcBef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10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STATEMENT</a:t>
            </a:r>
            <a:r>
              <a:rPr lang="en-US" spc="10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spc="-2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A.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Approved</a:t>
            </a:r>
            <a:r>
              <a:rPr lang="en-US" spc="4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for</a:t>
            </a:r>
            <a:r>
              <a:rPr lang="en-US" spc="3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public</a:t>
            </a:r>
            <a:r>
              <a:rPr lang="en-US" spc="6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release;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6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is</a:t>
            </a:r>
            <a:r>
              <a:rPr lang="en-US" spc="4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unlimited.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OPSEC</a:t>
            </a:r>
            <a:r>
              <a:rPr lang="en-US" spc="5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#</a:t>
            </a:r>
            <a:r>
              <a:rPr lang="en-US" spc="3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10906</a:t>
            </a:r>
            <a:endParaRPr lang="en-US" dirty="0">
              <a:solidFill>
                <a:srgbClr val="000000"/>
              </a:solidFill>
              <a:latin typeface="Arial"/>
              <a:cs typeface="Arial"/>
              <a:sym typeface="Helvetica Ligh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34973" y="393570"/>
            <a:ext cx="4665980" cy="5537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450" b="1" spc="125" dirty="0">
                <a:solidFill>
                  <a:srgbClr val="4767B7"/>
                </a:solidFill>
                <a:latin typeface="Arial"/>
                <a:cs typeface="Arial"/>
              </a:rPr>
              <a:t>POWER</a:t>
            </a:r>
            <a:r>
              <a:rPr sz="3450" b="1" spc="340" dirty="0">
                <a:solidFill>
                  <a:srgbClr val="4767B7"/>
                </a:solidFill>
                <a:latin typeface="Arial"/>
                <a:cs typeface="Arial"/>
              </a:rPr>
              <a:t> </a:t>
            </a:r>
            <a:r>
              <a:rPr sz="3450" b="1" dirty="0">
                <a:solidFill>
                  <a:srgbClr val="4767B7"/>
                </a:solidFill>
                <a:latin typeface="Arial"/>
                <a:cs typeface="Arial"/>
              </a:rPr>
              <a:t>&amp;</a:t>
            </a:r>
            <a:r>
              <a:rPr sz="3450" b="1" spc="340" dirty="0">
                <a:solidFill>
                  <a:srgbClr val="4767B7"/>
                </a:solidFill>
                <a:latin typeface="Arial"/>
                <a:cs typeface="Arial"/>
              </a:rPr>
              <a:t> </a:t>
            </a:r>
            <a:r>
              <a:rPr sz="3450" b="1" spc="135" dirty="0">
                <a:solidFill>
                  <a:srgbClr val="4767B7"/>
                </a:solidFill>
                <a:latin typeface="Arial"/>
                <a:cs typeface="Arial"/>
              </a:rPr>
              <a:t>MOBILITY</a:t>
            </a:r>
            <a:endParaRPr sz="345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Power</a:t>
            </a:r>
            <a:r>
              <a:rPr spc="-175" dirty="0"/>
              <a:t> </a:t>
            </a:r>
            <a:r>
              <a:rPr dirty="0"/>
              <a:t>Quality</a:t>
            </a:r>
            <a:r>
              <a:rPr spc="-200" dirty="0"/>
              <a:t> </a:t>
            </a:r>
            <a:r>
              <a:rPr dirty="0"/>
              <a:t>Performance</a:t>
            </a:r>
            <a:r>
              <a:rPr spc="-180" dirty="0"/>
              <a:t> </a:t>
            </a:r>
            <a:r>
              <a:rPr spc="-10" dirty="0"/>
              <a:t>Requirements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20349" y="1118018"/>
            <a:ext cx="10455910" cy="334581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3300" dirty="0">
                <a:latin typeface="Arial"/>
                <a:cs typeface="Arial"/>
              </a:rPr>
              <a:t>Requirements</a:t>
            </a:r>
            <a:r>
              <a:rPr sz="3300" spc="-5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per</a:t>
            </a:r>
            <a:r>
              <a:rPr sz="3300" spc="-80" dirty="0">
                <a:latin typeface="Arial"/>
                <a:cs typeface="Arial"/>
              </a:rPr>
              <a:t> </a:t>
            </a:r>
            <a:r>
              <a:rPr sz="3300" spc="-25" dirty="0">
                <a:latin typeface="Arial"/>
                <a:cs typeface="Arial"/>
              </a:rPr>
              <a:t>MIL-</a:t>
            </a:r>
            <a:r>
              <a:rPr sz="3300" spc="-30" dirty="0">
                <a:latin typeface="Arial"/>
                <a:cs typeface="Arial"/>
              </a:rPr>
              <a:t>PRF-</a:t>
            </a:r>
            <a:r>
              <a:rPr sz="3300" spc="-20" dirty="0">
                <a:latin typeface="Arial"/>
                <a:cs typeface="Arial"/>
              </a:rPr>
              <a:t>GCS600A</a:t>
            </a:r>
            <a:r>
              <a:rPr sz="3300" spc="-210" dirty="0">
                <a:latin typeface="Arial"/>
                <a:cs typeface="Arial"/>
              </a:rPr>
              <a:t> </a:t>
            </a:r>
            <a:r>
              <a:rPr sz="3300" spc="-50" dirty="0">
                <a:latin typeface="Arial"/>
                <a:cs typeface="Arial"/>
              </a:rPr>
              <a:t>:</a:t>
            </a:r>
            <a:endParaRPr sz="3300">
              <a:latin typeface="Arial"/>
              <a:cs typeface="Arial"/>
            </a:endParaRPr>
          </a:p>
          <a:p>
            <a:pPr marL="954405" indent="-611505">
              <a:lnSpc>
                <a:spcPct val="100000"/>
              </a:lnSpc>
              <a:spcBef>
                <a:spcPts val="740"/>
              </a:spcBef>
              <a:buAutoNum type="arabicPeriod"/>
              <a:tabLst>
                <a:tab pos="954405" algn="l"/>
              </a:tabLst>
            </a:pPr>
            <a:r>
              <a:rPr sz="2950" dirty="0">
                <a:latin typeface="Arial"/>
                <a:cs typeface="Arial"/>
              </a:rPr>
              <a:t>Steady</a:t>
            </a:r>
            <a:r>
              <a:rPr sz="2950" spc="-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state average</a:t>
            </a:r>
            <a:r>
              <a:rPr sz="2950" spc="-1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value:</a:t>
            </a:r>
            <a:r>
              <a:rPr sz="2950" spc="-1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565</a:t>
            </a:r>
            <a:r>
              <a:rPr sz="2950" spc="-1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V</a:t>
            </a:r>
            <a:r>
              <a:rPr sz="2950" spc="-1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–</a:t>
            </a:r>
            <a:r>
              <a:rPr sz="2950" spc="-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635</a:t>
            </a:r>
            <a:r>
              <a:rPr sz="2950" spc="-1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V</a:t>
            </a:r>
            <a:r>
              <a:rPr sz="2950" spc="-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(600V</a:t>
            </a:r>
            <a:r>
              <a:rPr sz="2950" spc="-10" dirty="0">
                <a:latin typeface="Arial"/>
                <a:cs typeface="Arial"/>
              </a:rPr>
              <a:t> </a:t>
            </a:r>
            <a:r>
              <a:rPr sz="2950" dirty="0">
                <a:latin typeface="Cambria"/>
                <a:cs typeface="Cambria"/>
              </a:rPr>
              <a:t>±</a:t>
            </a:r>
            <a:r>
              <a:rPr sz="2950" dirty="0">
                <a:latin typeface="Arial"/>
                <a:cs typeface="Arial"/>
              </a:rPr>
              <a:t>35</a:t>
            </a:r>
            <a:r>
              <a:rPr sz="2950" spc="-15" dirty="0">
                <a:latin typeface="Arial"/>
                <a:cs typeface="Arial"/>
              </a:rPr>
              <a:t> </a:t>
            </a:r>
            <a:r>
              <a:rPr sz="2950" spc="-25" dirty="0">
                <a:latin typeface="Arial"/>
                <a:cs typeface="Arial"/>
              </a:rPr>
              <a:t>V)</a:t>
            </a:r>
            <a:endParaRPr sz="2950">
              <a:latin typeface="Arial"/>
              <a:cs typeface="Arial"/>
            </a:endParaRPr>
          </a:p>
          <a:p>
            <a:pPr marL="954405" indent="-611505">
              <a:lnSpc>
                <a:spcPct val="100000"/>
              </a:lnSpc>
              <a:spcBef>
                <a:spcPts val="735"/>
              </a:spcBef>
              <a:buAutoNum type="arabicPeriod"/>
              <a:tabLst>
                <a:tab pos="954405" algn="l"/>
              </a:tabLst>
            </a:pPr>
            <a:r>
              <a:rPr sz="2950" dirty="0">
                <a:latin typeface="Arial"/>
                <a:cs typeface="Arial"/>
              </a:rPr>
              <a:t>Steady</a:t>
            </a:r>
            <a:r>
              <a:rPr sz="2950" spc="-1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state</a:t>
            </a:r>
            <a:r>
              <a:rPr sz="2950" spc="-1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ripple</a:t>
            </a:r>
            <a:r>
              <a:rPr sz="2950" spc="-2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peak</a:t>
            </a:r>
            <a:r>
              <a:rPr sz="2950" spc="-2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to</a:t>
            </a:r>
            <a:r>
              <a:rPr sz="2950" spc="-1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peak:</a:t>
            </a:r>
            <a:r>
              <a:rPr sz="2950" spc="-2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+/-</a:t>
            </a:r>
            <a:r>
              <a:rPr sz="2950" spc="-5" dirty="0">
                <a:latin typeface="Arial"/>
                <a:cs typeface="Arial"/>
              </a:rPr>
              <a:t> </a:t>
            </a:r>
            <a:r>
              <a:rPr sz="2950" spc="-25" dirty="0">
                <a:latin typeface="Arial"/>
                <a:cs typeface="Arial"/>
              </a:rPr>
              <a:t>9V</a:t>
            </a:r>
            <a:endParaRPr sz="2950">
              <a:latin typeface="Arial"/>
              <a:cs typeface="Arial"/>
            </a:endParaRPr>
          </a:p>
          <a:p>
            <a:pPr marL="954405" indent="-611505">
              <a:lnSpc>
                <a:spcPct val="100000"/>
              </a:lnSpc>
              <a:spcBef>
                <a:spcPts val="735"/>
              </a:spcBef>
              <a:buAutoNum type="arabicPeriod"/>
              <a:tabLst>
                <a:tab pos="954405" algn="l"/>
              </a:tabLst>
            </a:pPr>
            <a:r>
              <a:rPr sz="2950" dirty="0">
                <a:latin typeface="Arial"/>
                <a:cs typeface="Arial"/>
              </a:rPr>
              <a:t>Distortion</a:t>
            </a:r>
            <a:r>
              <a:rPr sz="2950" spc="-4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factor:</a:t>
            </a:r>
            <a:r>
              <a:rPr sz="2950" spc="-25" dirty="0">
                <a:latin typeface="Arial"/>
                <a:cs typeface="Arial"/>
              </a:rPr>
              <a:t> </a:t>
            </a:r>
            <a:r>
              <a:rPr sz="2950" spc="-20" dirty="0">
                <a:latin typeface="Arial"/>
                <a:cs typeface="Arial"/>
              </a:rPr>
              <a:t>0.015</a:t>
            </a:r>
            <a:endParaRPr sz="2950">
              <a:latin typeface="Arial"/>
              <a:cs typeface="Arial"/>
            </a:endParaRPr>
          </a:p>
          <a:p>
            <a:pPr marL="954405" indent="-611505">
              <a:lnSpc>
                <a:spcPct val="100000"/>
              </a:lnSpc>
              <a:spcBef>
                <a:spcPts val="735"/>
              </a:spcBef>
              <a:buAutoNum type="arabicPeriod"/>
              <a:tabLst>
                <a:tab pos="954405" algn="l"/>
              </a:tabLst>
            </a:pPr>
            <a:r>
              <a:rPr sz="2950" dirty="0">
                <a:latin typeface="Arial"/>
                <a:cs typeface="Arial"/>
              </a:rPr>
              <a:t>Distortion</a:t>
            </a:r>
            <a:r>
              <a:rPr sz="2950" spc="-2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spectrum:</a:t>
            </a:r>
            <a:r>
              <a:rPr sz="2950" spc="-2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see</a:t>
            </a:r>
            <a:r>
              <a:rPr sz="2950" spc="-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Fig.</a:t>
            </a:r>
            <a:r>
              <a:rPr sz="2950" spc="-20" dirty="0">
                <a:latin typeface="Arial"/>
                <a:cs typeface="Arial"/>
              </a:rPr>
              <a:t> </a:t>
            </a:r>
            <a:r>
              <a:rPr sz="2950" spc="-50" dirty="0">
                <a:latin typeface="Arial"/>
                <a:cs typeface="Arial"/>
              </a:rPr>
              <a:t>1</a:t>
            </a:r>
            <a:endParaRPr sz="2950">
              <a:latin typeface="Arial"/>
              <a:cs typeface="Arial"/>
            </a:endParaRPr>
          </a:p>
          <a:p>
            <a:pPr marL="954405" indent="-611505">
              <a:lnSpc>
                <a:spcPct val="100000"/>
              </a:lnSpc>
              <a:spcBef>
                <a:spcPts val="735"/>
              </a:spcBef>
              <a:buAutoNum type="arabicPeriod"/>
              <a:tabLst>
                <a:tab pos="954405" algn="l"/>
              </a:tabLst>
            </a:pPr>
            <a:r>
              <a:rPr sz="2950" dirty="0">
                <a:latin typeface="Arial"/>
                <a:cs typeface="Arial"/>
              </a:rPr>
              <a:t>Step</a:t>
            </a:r>
            <a:r>
              <a:rPr sz="2950" spc="-1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load</a:t>
            </a:r>
            <a:r>
              <a:rPr sz="2950" spc="-2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transient:</a:t>
            </a:r>
            <a:r>
              <a:rPr sz="2950" spc="-15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see</a:t>
            </a:r>
            <a:r>
              <a:rPr sz="2950" spc="-2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Fig.</a:t>
            </a:r>
            <a:r>
              <a:rPr sz="2950" spc="-5" dirty="0">
                <a:latin typeface="Arial"/>
                <a:cs typeface="Arial"/>
              </a:rPr>
              <a:t> </a:t>
            </a:r>
            <a:r>
              <a:rPr sz="2950" spc="-50" dirty="0">
                <a:latin typeface="Arial"/>
                <a:cs typeface="Arial"/>
              </a:rPr>
              <a:t>2</a:t>
            </a:r>
            <a:endParaRPr sz="2950">
              <a:latin typeface="Arial"/>
              <a:cs typeface="Arial"/>
            </a:endParaRPr>
          </a:p>
        </p:txBody>
      </p:sp>
      <p:pic>
        <p:nvPicPr>
          <p:cNvPr id="5" name="object 5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45907" y="4492721"/>
            <a:ext cx="6600558" cy="5044667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688828" y="4541086"/>
            <a:ext cx="7489190" cy="5016500"/>
            <a:chOff x="1688828" y="4541086"/>
            <a:chExt cx="7489190" cy="50165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1450" y="4543704"/>
              <a:ext cx="7483841" cy="501067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690136" y="4542395"/>
              <a:ext cx="7486650" cy="5013325"/>
            </a:xfrm>
            <a:custGeom>
              <a:avLst/>
              <a:gdLst/>
              <a:ahLst/>
              <a:cxnLst/>
              <a:rect l="l" t="t" r="r" b="b"/>
              <a:pathLst>
                <a:path w="7486650" h="5013325">
                  <a:moveTo>
                    <a:pt x="0" y="0"/>
                  </a:moveTo>
                  <a:lnTo>
                    <a:pt x="7486463" y="0"/>
                  </a:lnTo>
                  <a:lnTo>
                    <a:pt x="7486463" y="5013302"/>
                  </a:lnTo>
                  <a:lnTo>
                    <a:pt x="0" y="501330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1508598" y="9571841"/>
            <a:ext cx="6473825" cy="728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sz="2300" dirty="0">
                <a:latin typeface="Arial"/>
                <a:cs typeface="Arial"/>
              </a:rPr>
              <a:t>Fig.</a:t>
            </a:r>
            <a:r>
              <a:rPr sz="2300" spc="8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7:</a:t>
            </a:r>
            <a:r>
              <a:rPr sz="2300" spc="8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Envelope</a:t>
            </a:r>
            <a:r>
              <a:rPr sz="2300" spc="8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of</a:t>
            </a:r>
            <a:r>
              <a:rPr sz="2300" spc="8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normal</a:t>
            </a:r>
            <a:r>
              <a:rPr sz="2300" spc="8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transients</a:t>
            </a:r>
            <a:r>
              <a:rPr sz="2300" spc="8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for</a:t>
            </a:r>
            <a:r>
              <a:rPr sz="2300" spc="8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600</a:t>
            </a:r>
            <a:r>
              <a:rPr sz="2300" spc="85" dirty="0">
                <a:latin typeface="Arial"/>
                <a:cs typeface="Arial"/>
              </a:rPr>
              <a:t> </a:t>
            </a:r>
            <a:r>
              <a:rPr sz="2300" spc="-25" dirty="0">
                <a:latin typeface="Arial"/>
                <a:cs typeface="Arial"/>
              </a:rPr>
              <a:t>Vdc </a:t>
            </a:r>
            <a:r>
              <a:rPr sz="2300" dirty="0">
                <a:latin typeface="Arial"/>
                <a:cs typeface="Arial"/>
              </a:rPr>
              <a:t>system</a:t>
            </a:r>
            <a:r>
              <a:rPr sz="2300" spc="-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based</a:t>
            </a:r>
            <a:r>
              <a:rPr sz="2300" spc="2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on</a:t>
            </a:r>
            <a:r>
              <a:rPr sz="2300" spc="2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MIL-</a:t>
            </a:r>
            <a:r>
              <a:rPr sz="2300" spc="-10" dirty="0">
                <a:latin typeface="Arial"/>
                <a:cs typeface="Arial"/>
              </a:rPr>
              <a:t>PRF-GCS600A.</a:t>
            </a:r>
            <a:endParaRPr sz="23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54222" y="9605802"/>
            <a:ext cx="7357109" cy="728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00400"/>
              </a:lnSpc>
              <a:spcBef>
                <a:spcPts val="95"/>
              </a:spcBef>
              <a:tabLst>
                <a:tab pos="676275" algn="l"/>
                <a:tab pos="1096010" algn="l"/>
                <a:tab pos="2493010" algn="l"/>
                <a:tab pos="2912745" algn="l"/>
                <a:tab pos="4277360" algn="l"/>
                <a:tab pos="5658485" algn="l"/>
                <a:tab pos="6174740" algn="l"/>
                <a:tab pos="6839584" algn="l"/>
              </a:tabLst>
            </a:pPr>
            <a:r>
              <a:rPr sz="2300" spc="-20" dirty="0">
                <a:latin typeface="Arial"/>
                <a:cs typeface="Arial"/>
              </a:rPr>
              <a:t>Fig.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25" dirty="0">
                <a:latin typeface="Arial"/>
                <a:cs typeface="Arial"/>
              </a:rPr>
              <a:t>6: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10" dirty="0">
                <a:latin typeface="Arial"/>
                <a:cs typeface="Arial"/>
              </a:rPr>
              <a:t>Envelope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25" dirty="0">
                <a:latin typeface="Arial"/>
                <a:cs typeface="Arial"/>
              </a:rPr>
              <a:t>of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10" dirty="0">
                <a:latin typeface="Arial"/>
                <a:cs typeface="Arial"/>
              </a:rPr>
              <a:t>distortion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10" dirty="0">
                <a:latin typeface="Arial"/>
                <a:cs typeface="Arial"/>
              </a:rPr>
              <a:t>spectrum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25" dirty="0">
                <a:latin typeface="Arial"/>
                <a:cs typeface="Arial"/>
              </a:rPr>
              <a:t>for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25" dirty="0">
                <a:latin typeface="Arial"/>
                <a:cs typeface="Arial"/>
              </a:rPr>
              <a:t>600</a:t>
            </a:r>
            <a:r>
              <a:rPr sz="2300" dirty="0">
                <a:latin typeface="Arial"/>
                <a:cs typeface="Arial"/>
              </a:rPr>
              <a:t>	</a:t>
            </a:r>
            <a:r>
              <a:rPr sz="2300" spc="-25" dirty="0">
                <a:latin typeface="Arial"/>
                <a:cs typeface="Arial"/>
              </a:rPr>
              <a:t>Vdc </a:t>
            </a:r>
            <a:r>
              <a:rPr sz="2300" dirty="0">
                <a:latin typeface="Arial"/>
                <a:cs typeface="Arial"/>
              </a:rPr>
              <a:t>system</a:t>
            </a:r>
            <a:r>
              <a:rPr sz="2300" spc="-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based</a:t>
            </a:r>
            <a:r>
              <a:rPr sz="2300" spc="2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on</a:t>
            </a:r>
            <a:r>
              <a:rPr sz="2300" spc="2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MIL-</a:t>
            </a:r>
            <a:r>
              <a:rPr sz="2300" spc="-10" dirty="0">
                <a:latin typeface="Arial"/>
                <a:cs typeface="Arial"/>
              </a:rPr>
              <a:t>PRF-GCS600A.</a:t>
            </a:r>
            <a:endParaRPr sz="2300">
              <a:latin typeface="Arial"/>
              <a:cs typeface="Arial"/>
            </a:endParaRPr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5D8FCD50-36A9-5ED2-47BB-87894099F85B}"/>
              </a:ext>
            </a:extLst>
          </p:cNvPr>
          <p:cNvSpPr txBox="1"/>
          <p:nvPr/>
        </p:nvSpPr>
        <p:spPr>
          <a:xfrm>
            <a:off x="0" y="10390846"/>
            <a:ext cx="20104100" cy="2930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 defTabSz="825500" rtl="0" hangingPunct="0">
              <a:spcBef>
                <a:spcPts val="125"/>
              </a:spcBef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10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STATEMENT</a:t>
            </a:r>
            <a:r>
              <a:rPr lang="en-US" spc="10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spc="-2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A.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Approved</a:t>
            </a:r>
            <a:r>
              <a:rPr lang="en-US" spc="4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for</a:t>
            </a:r>
            <a:r>
              <a:rPr lang="en-US" spc="3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public</a:t>
            </a:r>
            <a:r>
              <a:rPr lang="en-US" spc="6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release;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6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is</a:t>
            </a:r>
            <a:r>
              <a:rPr lang="en-US" spc="4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unlimited.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OPSEC</a:t>
            </a:r>
            <a:r>
              <a:rPr lang="en-US" spc="5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#</a:t>
            </a:r>
            <a:r>
              <a:rPr lang="en-US" spc="3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10906</a:t>
            </a:r>
            <a:endParaRPr lang="en-US" dirty="0">
              <a:solidFill>
                <a:srgbClr val="000000"/>
              </a:solidFill>
              <a:latin typeface="Arial"/>
              <a:cs typeface="Arial"/>
              <a:sym typeface="Helvetica Ligh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34973" y="393570"/>
            <a:ext cx="4665980" cy="5537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450" b="1" spc="125" dirty="0">
                <a:solidFill>
                  <a:srgbClr val="4767B7"/>
                </a:solidFill>
                <a:latin typeface="Arial"/>
                <a:cs typeface="Arial"/>
              </a:rPr>
              <a:t>POWER</a:t>
            </a:r>
            <a:r>
              <a:rPr sz="3450" b="1" spc="340" dirty="0">
                <a:solidFill>
                  <a:srgbClr val="4767B7"/>
                </a:solidFill>
                <a:latin typeface="Arial"/>
                <a:cs typeface="Arial"/>
              </a:rPr>
              <a:t> </a:t>
            </a:r>
            <a:r>
              <a:rPr sz="3450" b="1" dirty="0">
                <a:solidFill>
                  <a:srgbClr val="4767B7"/>
                </a:solidFill>
                <a:latin typeface="Arial"/>
                <a:cs typeface="Arial"/>
              </a:rPr>
              <a:t>&amp;</a:t>
            </a:r>
            <a:r>
              <a:rPr sz="3450" b="1" spc="340" dirty="0">
                <a:solidFill>
                  <a:srgbClr val="4767B7"/>
                </a:solidFill>
                <a:latin typeface="Arial"/>
                <a:cs typeface="Arial"/>
              </a:rPr>
              <a:t> </a:t>
            </a:r>
            <a:r>
              <a:rPr sz="3450" b="1" spc="135" dirty="0">
                <a:solidFill>
                  <a:srgbClr val="4767B7"/>
                </a:solidFill>
                <a:latin typeface="Arial"/>
                <a:cs typeface="Arial"/>
              </a:rPr>
              <a:t>MOBILITY</a:t>
            </a:r>
            <a:endParaRPr sz="345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Power</a:t>
            </a:r>
            <a:r>
              <a:rPr spc="-175" dirty="0"/>
              <a:t> </a:t>
            </a:r>
            <a:r>
              <a:rPr dirty="0"/>
              <a:t>Quality</a:t>
            </a:r>
            <a:r>
              <a:rPr spc="-200" dirty="0"/>
              <a:t> </a:t>
            </a:r>
            <a:r>
              <a:rPr dirty="0"/>
              <a:t>Performance</a:t>
            </a:r>
            <a:r>
              <a:rPr spc="-180" dirty="0"/>
              <a:t> </a:t>
            </a:r>
            <a:r>
              <a:rPr spc="-10" dirty="0"/>
              <a:t>Evaluation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67810" y="9749276"/>
            <a:ext cx="16169640" cy="728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00400"/>
              </a:lnSpc>
              <a:spcBef>
                <a:spcPts val="95"/>
              </a:spcBef>
            </a:pPr>
            <a:r>
              <a:rPr sz="2300" dirty="0">
                <a:latin typeface="Arial"/>
                <a:cs typeface="Arial"/>
              </a:rPr>
              <a:t>Fig.</a:t>
            </a:r>
            <a:r>
              <a:rPr sz="2300" spc="3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8:</a:t>
            </a:r>
            <a:r>
              <a:rPr sz="2300" spc="3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Test</a:t>
            </a:r>
            <a:r>
              <a:rPr sz="2300" spc="3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setup</a:t>
            </a:r>
            <a:r>
              <a:rPr sz="2300" spc="31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where</a:t>
            </a:r>
            <a:r>
              <a:rPr sz="2300" spc="32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EDU2</a:t>
            </a:r>
            <a:r>
              <a:rPr sz="2300" spc="31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is</a:t>
            </a:r>
            <a:r>
              <a:rPr sz="2300" spc="31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generating</a:t>
            </a:r>
            <a:r>
              <a:rPr sz="2300" spc="31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600</a:t>
            </a:r>
            <a:r>
              <a:rPr sz="2300" spc="31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Vdc,</a:t>
            </a:r>
            <a:r>
              <a:rPr sz="2300" spc="31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and</a:t>
            </a:r>
            <a:r>
              <a:rPr sz="2300" spc="31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dc</a:t>
            </a:r>
            <a:r>
              <a:rPr sz="2300" spc="30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load</a:t>
            </a:r>
            <a:r>
              <a:rPr sz="2300" spc="3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as</a:t>
            </a:r>
            <a:r>
              <a:rPr sz="2300" spc="31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well</a:t>
            </a:r>
            <a:r>
              <a:rPr sz="2300" spc="31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as</a:t>
            </a:r>
            <a:r>
              <a:rPr sz="2300" spc="31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EDU1</a:t>
            </a:r>
            <a:r>
              <a:rPr sz="2300" spc="31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are</a:t>
            </a:r>
            <a:r>
              <a:rPr sz="2300" spc="31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connected</a:t>
            </a:r>
            <a:r>
              <a:rPr sz="2300" spc="3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to</a:t>
            </a:r>
            <a:r>
              <a:rPr sz="2300" spc="32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600</a:t>
            </a:r>
            <a:r>
              <a:rPr sz="2300" spc="30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V</a:t>
            </a:r>
            <a:r>
              <a:rPr sz="2300" spc="30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dc</a:t>
            </a:r>
            <a:r>
              <a:rPr sz="2300" spc="31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link</a:t>
            </a:r>
            <a:r>
              <a:rPr sz="2300" spc="305" dirty="0">
                <a:latin typeface="Arial"/>
                <a:cs typeface="Arial"/>
              </a:rPr>
              <a:t> </a:t>
            </a:r>
            <a:r>
              <a:rPr sz="2300" spc="-25" dirty="0">
                <a:latin typeface="Arial"/>
                <a:cs typeface="Arial"/>
              </a:rPr>
              <a:t>to </a:t>
            </a:r>
            <a:r>
              <a:rPr sz="2300" dirty="0">
                <a:latin typeface="Arial"/>
                <a:cs typeface="Arial"/>
              </a:rPr>
              <a:t>function</a:t>
            </a:r>
            <a:r>
              <a:rPr sz="2300" spc="-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as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load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for</a:t>
            </a:r>
            <a:r>
              <a:rPr sz="2300" spc="-5" dirty="0">
                <a:latin typeface="Arial"/>
                <a:cs typeface="Arial"/>
              </a:rPr>
              <a:t> </a:t>
            </a:r>
            <a:r>
              <a:rPr sz="2300" spc="-10" dirty="0">
                <a:latin typeface="Arial"/>
                <a:cs typeface="Arial"/>
              </a:rPr>
              <a:t>EDU2.</a:t>
            </a:r>
            <a:endParaRPr sz="2300">
              <a:latin typeface="Arial"/>
              <a:cs typeface="Arial"/>
            </a:endParaRPr>
          </a:p>
        </p:txBody>
      </p:sp>
      <p:sp>
        <p:nvSpPr>
          <p:cNvPr id="230" name="object 10">
            <a:extLst>
              <a:ext uri="{FF2B5EF4-FFF2-40B4-BE49-F238E27FC236}">
                <a16:creationId xmlns:a16="http://schemas.microsoft.com/office/drawing/2014/main" id="{E1F47CC7-1B24-1E6E-44EE-ED52A1B8B2C9}"/>
              </a:ext>
            </a:extLst>
          </p:cNvPr>
          <p:cNvSpPr txBox="1"/>
          <p:nvPr/>
        </p:nvSpPr>
        <p:spPr>
          <a:xfrm>
            <a:off x="0" y="10390846"/>
            <a:ext cx="20104100" cy="2930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 defTabSz="825500" rtl="0" hangingPunct="0">
              <a:spcBef>
                <a:spcPts val="125"/>
              </a:spcBef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10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STATEMENT</a:t>
            </a:r>
            <a:r>
              <a:rPr lang="en-US" spc="10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spc="-2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A.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Approved</a:t>
            </a:r>
            <a:r>
              <a:rPr lang="en-US" spc="4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for</a:t>
            </a:r>
            <a:r>
              <a:rPr lang="en-US" spc="3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public</a:t>
            </a:r>
            <a:r>
              <a:rPr lang="en-US" spc="6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release;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distribution</a:t>
            </a:r>
            <a:r>
              <a:rPr lang="en-US" spc="6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is</a:t>
            </a:r>
            <a:r>
              <a:rPr lang="en-US" spc="4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unlimited.</a:t>
            </a:r>
            <a:r>
              <a:rPr lang="en-US" spc="55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OPSEC</a:t>
            </a:r>
            <a:r>
              <a:rPr lang="en-US" spc="5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#</a:t>
            </a:r>
            <a:r>
              <a:rPr lang="en-US" spc="30" dirty="0">
                <a:solidFill>
                  <a:srgbClr val="000000"/>
                </a:solidFill>
                <a:latin typeface="Arial"/>
                <a:cs typeface="Arial"/>
                <a:sym typeface="Helvetica Light"/>
              </a:rPr>
              <a:t>10906</a:t>
            </a:r>
            <a:endParaRPr lang="en-US" dirty="0">
              <a:solidFill>
                <a:srgbClr val="000000"/>
              </a:solidFill>
              <a:latin typeface="Arial"/>
              <a:cs typeface="Arial"/>
              <a:sym typeface="Helvetica Light"/>
            </a:endParaRPr>
          </a:p>
        </p:txBody>
      </p:sp>
      <p:pic>
        <p:nvPicPr>
          <p:cNvPr id="231" name="Picture 230">
            <a:extLst>
              <a:ext uri="{FF2B5EF4-FFF2-40B4-BE49-F238E27FC236}">
                <a16:creationId xmlns:a16="http://schemas.microsoft.com/office/drawing/2014/main" id="{E700BE2D-9167-BB41-393B-79048F8ED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0" y="984178"/>
            <a:ext cx="16611600" cy="875390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8990383-52B3-4EF8-B267-B01114E36D8C}"/>
</file>

<file path=customXml/itemProps2.xml><?xml version="1.0" encoding="utf-8"?>
<ds:datastoreItem xmlns:ds="http://schemas.openxmlformats.org/officeDocument/2006/customXml" ds:itemID="{3883E01D-02D6-43A7-B61A-F4C1B0D073B3}"/>
</file>

<file path=customXml/itemProps3.xml><?xml version="1.0" encoding="utf-8"?>
<ds:datastoreItem xmlns:ds="http://schemas.openxmlformats.org/officeDocument/2006/customXml" ds:itemID="{11DBDB2E-8935-496F-B126-113B59E7E1A7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</TotalTime>
  <Words>1434</Words>
  <Application>Microsoft Office PowerPoint</Application>
  <PresentationFormat>Custom</PresentationFormat>
  <Paragraphs>134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Cambria</vt:lpstr>
      <vt:lpstr>Gill Sans MT</vt:lpstr>
      <vt:lpstr>Times New Roman</vt:lpstr>
      <vt:lpstr>Wingdings</vt:lpstr>
      <vt:lpstr>Office Theme</vt:lpstr>
      <vt:lpstr>Electrical and Power Quality Performance Evaluation of a SiC Based 500kW High Temperature and High Power-Density Inverter</vt:lpstr>
      <vt:lpstr>Agenda</vt:lpstr>
      <vt:lpstr>Calnetix Technologies Core Competencies</vt:lpstr>
      <vt:lpstr>System Overview – EnercycleTM DC-1000 InverterPOWER &amp; MOBILITY</vt:lpstr>
      <vt:lpstr>System Overview – EnercycleTM DC-1000 InverterPOWER &amp; MOBILITY</vt:lpstr>
      <vt:lpstr>System Overview – EnercycleTM DC-1000 InverterPOWER &amp; MOBILITY</vt:lpstr>
      <vt:lpstr>Electrical Performance</vt:lpstr>
      <vt:lpstr>Power Quality Performance Requirements</vt:lpstr>
      <vt:lpstr>Power Quality Performance Evaluation</vt:lpstr>
      <vt:lpstr>Power Quality Performance Evaluation</vt:lpstr>
      <vt:lpstr>Power Quality Performance Evaluation</vt:lpstr>
      <vt:lpstr>Power Quality Performance Evaluation</vt:lpstr>
      <vt:lpstr>Power Quality Performance Evaluation</vt:lpstr>
      <vt:lpstr>Conclusion and Future 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Leslie Smith</cp:lastModifiedBy>
  <cp:revision>3</cp:revision>
  <dcterms:created xsi:type="dcterms:W3CDTF">2026-07-13T13:56:27Z</dcterms:created>
  <dcterms:modified xsi:type="dcterms:W3CDTF">2026-08-08T21:47:40Z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  <property fmtid="{D5CDD505-2E9C-101B-9397-08002B2CF9AE}" pid="3" name="Created">
    <vt:filetime>2026-07-10T00:00:00Z</vt:filetime>
  </property>
  <property fmtid="{D5CDD505-2E9C-101B-9397-08002B2CF9AE}" pid="4" name="Creator">
    <vt:lpwstr>Acrobat PDFMaker 24 for PowerPoint</vt:lpwstr>
  </property>
  <property fmtid="{D5CDD505-2E9C-101B-9397-08002B2CF9AE}" pid="5" name="LastSaved">
    <vt:filetime>2026-07-13T00:00:00Z</vt:filetime>
  </property>
  <property fmtid="{D5CDD505-2E9C-101B-9397-08002B2CF9AE}" pid="6" name="Producer">
    <vt:lpwstr>Adobe PDF Library 24.5.175</vt:lpwstr>
  </property>
</Properties>
</file>